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 name="Google Shape;165;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5" name="Google Shape;45;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1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3" name="Shape 13"/>
        <p:cNvGrpSpPr/>
        <p:nvPr/>
      </p:nvGrpSpPr>
      <p:grpSpPr>
        <a:xfrm>
          <a:off x="0" y="0"/>
          <a:ext cx="0" cy="0"/>
          <a:chOff x="0" y="0"/>
          <a:chExt cx="0" cy="0"/>
        </a:xfrm>
      </p:grpSpPr>
      <p:sp>
        <p:nvSpPr>
          <p:cNvPr id="14" name="Google Shape;14;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 name="Shape 16"/>
        <p:cNvGrpSpPr/>
        <p:nvPr/>
      </p:nvGrpSpPr>
      <p:grpSpPr>
        <a:xfrm>
          <a:off x="0" y="0"/>
          <a:ext cx="0" cy="0"/>
          <a:chOff x="0" y="0"/>
          <a:chExt cx="0" cy="0"/>
        </a:xfrm>
      </p:grpSpPr>
      <p:sp>
        <p:nvSpPr>
          <p:cNvPr id="17" name="Google Shape;17;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 name="Shape 18"/>
        <p:cNvGrpSpPr/>
        <p:nvPr/>
      </p:nvGrpSpPr>
      <p:grpSpPr>
        <a:xfrm>
          <a:off x="0" y="0"/>
          <a:ext cx="0" cy="0"/>
          <a:chOff x="0" y="0"/>
          <a:chExt cx="0" cy="0"/>
        </a:xfrm>
      </p:grpSpPr>
      <p:sp>
        <p:nvSpPr>
          <p:cNvPr id="19" name="Google Shape;19;p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0" name="Google Shape;20;p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1" name="Google Shape;21;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5" name="Google Shape;25;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7"/>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8" name="Google Shape;2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 name="Google Shape;31;p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2" name="Google Shape;32;p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1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1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1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2" name="Google Shape;4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14.png"/><Relationship Id="rId5"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2.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1.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9.png"/><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
              <a:t>Introduction to SQL (Part 1)</a:t>
            </a:r>
            <a:endParaRPr/>
          </a:p>
        </p:txBody>
      </p:sp>
      <p:sp>
        <p:nvSpPr>
          <p:cNvPr id="55" name="Google Shape;55;p1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
              <a:t>Tasya Amanda Adinegara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2400"/>
              <a:buNone/>
            </a:pPr>
            <a:r>
              <a:rPr lang="en">
                <a:latin typeface="Georgia"/>
                <a:ea typeface="Georgia"/>
                <a:cs typeface="Georgia"/>
                <a:sym typeface="Georgia"/>
              </a:rPr>
              <a:t>One to One</a:t>
            </a:r>
            <a:endParaRPr>
              <a:latin typeface="Georgia"/>
              <a:ea typeface="Georgia"/>
              <a:cs typeface="Georgia"/>
              <a:sym typeface="Georgia"/>
            </a:endParaRPr>
          </a:p>
        </p:txBody>
      </p:sp>
      <p:sp>
        <p:nvSpPr>
          <p:cNvPr id="107" name="Google Shape;107;p2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200"/>
              <a:buNone/>
            </a:pPr>
            <a:r>
              <a:rPr i="1" lang="en" sz="1100">
                <a:solidFill>
                  <a:srgbClr val="000000"/>
                </a:solidFill>
                <a:highlight>
                  <a:srgbClr val="FFFFFF"/>
                </a:highlight>
                <a:latin typeface="Georgia"/>
                <a:ea typeface="Georgia"/>
                <a:cs typeface="Georgia"/>
                <a:sym typeface="Georgia"/>
              </a:rPr>
              <a:t>Setiap baris data pada tabel pertama dihubungkan hanya ke satu baris data pada tabel kedua. Hubungan antara file pertama dan file kedua adalah satu berbanding satu.</a:t>
            </a:r>
            <a:r>
              <a:rPr lang="en" sz="1100">
                <a:solidFill>
                  <a:srgbClr val="000000"/>
                </a:solidFill>
                <a:highlight>
                  <a:srgbClr val="FFFFFF"/>
                </a:highlight>
                <a:latin typeface="Georgia"/>
                <a:ea typeface="Georgia"/>
                <a:cs typeface="Georgia"/>
                <a:sym typeface="Georgia"/>
              </a:rPr>
              <a:t> </a:t>
            </a:r>
            <a:endParaRPr>
              <a:solidFill>
                <a:srgbClr val="000000"/>
              </a:solidFill>
              <a:latin typeface="Georgia"/>
              <a:ea typeface="Georgia"/>
              <a:cs typeface="Georgia"/>
              <a:sym typeface="Georgia"/>
            </a:endParaRPr>
          </a:p>
        </p:txBody>
      </p:sp>
      <p:pic>
        <p:nvPicPr>
          <p:cNvPr id="108" name="Google Shape;108;p22"/>
          <p:cNvPicPr preferRelativeResize="0"/>
          <p:nvPr/>
        </p:nvPicPr>
        <p:blipFill rotWithShape="1">
          <a:blip r:embed="rId3">
            <a:alphaModFix/>
          </a:blip>
          <a:srcRect b="0" l="0" r="0" t="0"/>
          <a:stretch/>
        </p:blipFill>
        <p:spPr>
          <a:xfrm>
            <a:off x="4377800" y="152400"/>
            <a:ext cx="3713702" cy="4838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2400"/>
              <a:buNone/>
            </a:pPr>
            <a:r>
              <a:rPr lang="en"/>
              <a:t>One to Many</a:t>
            </a:r>
            <a:endParaRPr/>
          </a:p>
        </p:txBody>
      </p:sp>
      <p:sp>
        <p:nvSpPr>
          <p:cNvPr id="114" name="Google Shape;114;p2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0"/>
              </a:spcAft>
              <a:buSzPts val="1200"/>
              <a:buNone/>
            </a:pPr>
            <a:r>
              <a:rPr i="1" lang="en" sz="1100">
                <a:solidFill>
                  <a:srgbClr val="000000"/>
                </a:solidFill>
                <a:highlight>
                  <a:srgbClr val="FFFFFF"/>
                </a:highlight>
                <a:latin typeface="Georgia"/>
                <a:ea typeface="Georgia"/>
                <a:cs typeface="Georgia"/>
                <a:sym typeface="Georgia"/>
              </a:rPr>
              <a:t>Setiap baris data dari tabel pertama dapat dihubungkan ke satu baris atau lebih data pada tabel kedua. Hubungan antara file pertama dan file kedua adalah satu berbanding banyak atau banyak berbanding satu.</a:t>
            </a:r>
            <a:r>
              <a:rPr lang="en" sz="1100">
                <a:solidFill>
                  <a:srgbClr val="000000"/>
                </a:solidFill>
                <a:highlight>
                  <a:srgbClr val="FFFFFF"/>
                </a:highlight>
                <a:latin typeface="Georgia"/>
                <a:ea typeface="Georgia"/>
                <a:cs typeface="Georgia"/>
                <a:sym typeface="Georgia"/>
              </a:rPr>
              <a:t> </a:t>
            </a:r>
            <a:endParaRPr sz="1100">
              <a:solidFill>
                <a:srgbClr val="000000"/>
              </a:solidFill>
              <a:highlight>
                <a:srgbClr val="FFFFFF"/>
              </a:highlight>
              <a:latin typeface="Georgia"/>
              <a:ea typeface="Georgia"/>
              <a:cs typeface="Georgia"/>
              <a:sym typeface="Georgia"/>
            </a:endParaRPr>
          </a:p>
          <a:p>
            <a:pPr indent="0" lvl="0" marL="0" rtl="0" algn="l">
              <a:lnSpc>
                <a:spcPct val="115000"/>
              </a:lnSpc>
              <a:spcBef>
                <a:spcPts val="1200"/>
              </a:spcBef>
              <a:spcAft>
                <a:spcPts val="0"/>
              </a:spcAft>
              <a:buSzPts val="1200"/>
              <a:buNone/>
            </a:pPr>
            <a:r>
              <a:rPr lang="en" sz="1100">
                <a:solidFill>
                  <a:srgbClr val="000000"/>
                </a:solidFill>
                <a:highlight>
                  <a:srgbClr val="FFFFFF"/>
                </a:highlight>
                <a:latin typeface="Georgia"/>
                <a:ea typeface="Georgia"/>
                <a:cs typeface="Georgia"/>
                <a:sym typeface="Georgia"/>
              </a:rPr>
              <a:t>Contoh :</a:t>
            </a:r>
            <a:endParaRPr sz="1100">
              <a:solidFill>
                <a:srgbClr val="000000"/>
              </a:solidFill>
              <a:highlight>
                <a:srgbClr val="FFFFFF"/>
              </a:highlight>
              <a:latin typeface="Georgia"/>
              <a:ea typeface="Georgia"/>
              <a:cs typeface="Georgia"/>
              <a:sym typeface="Georgia"/>
            </a:endParaRPr>
          </a:p>
          <a:p>
            <a:pPr indent="-298450" lvl="0" marL="457200" rtl="0" algn="just">
              <a:lnSpc>
                <a:spcPct val="115000"/>
              </a:lnSpc>
              <a:spcBef>
                <a:spcPts val="1200"/>
              </a:spcBef>
              <a:spcAft>
                <a:spcPts val="0"/>
              </a:spcAft>
              <a:buClr>
                <a:srgbClr val="000000"/>
              </a:buClr>
              <a:buSzPts val="1100"/>
              <a:buFont typeface="Georgia"/>
              <a:buChar char="-"/>
            </a:pPr>
            <a:r>
              <a:rPr lang="en" sz="1100">
                <a:solidFill>
                  <a:srgbClr val="000000"/>
                </a:solidFill>
                <a:highlight>
                  <a:srgbClr val="FFFFFF"/>
                </a:highlight>
                <a:latin typeface="Georgia"/>
                <a:ea typeface="Georgia"/>
                <a:cs typeface="Georgia"/>
                <a:sym typeface="Georgia"/>
              </a:rPr>
              <a:t>Dalam satu perusahaan mempekerjakan banyak pegawai. </a:t>
            </a:r>
            <a:endParaRPr sz="1100">
              <a:solidFill>
                <a:srgbClr val="000000"/>
              </a:solidFill>
              <a:highlight>
                <a:srgbClr val="FFFFFF"/>
              </a:highlight>
              <a:latin typeface="Georgia"/>
              <a:ea typeface="Georgia"/>
              <a:cs typeface="Georgia"/>
              <a:sym typeface="Georgia"/>
            </a:endParaRPr>
          </a:p>
          <a:p>
            <a:pPr indent="-298450" lvl="0" marL="457200" rtl="0" algn="just">
              <a:lnSpc>
                <a:spcPct val="115000"/>
              </a:lnSpc>
              <a:spcBef>
                <a:spcPts val="0"/>
              </a:spcBef>
              <a:spcAft>
                <a:spcPts val="0"/>
              </a:spcAft>
              <a:buClr>
                <a:srgbClr val="000000"/>
              </a:buClr>
              <a:buSzPts val="1100"/>
              <a:buFont typeface="Georgia"/>
              <a:buChar char="-"/>
            </a:pPr>
            <a:r>
              <a:rPr lang="en" sz="1100">
                <a:solidFill>
                  <a:srgbClr val="000000"/>
                </a:solidFill>
                <a:highlight>
                  <a:srgbClr val="FFFFFF"/>
                </a:highlight>
                <a:latin typeface="Georgia"/>
                <a:ea typeface="Georgia"/>
                <a:cs typeface="Georgia"/>
                <a:sym typeface="Georgia"/>
              </a:rPr>
              <a:t>Satu bagian memperkerjakan banyak pegawai, Satu pegawai kerja dalam satu bagian.</a:t>
            </a:r>
            <a:endParaRPr sz="1100">
              <a:solidFill>
                <a:srgbClr val="000000"/>
              </a:solidFill>
              <a:highlight>
                <a:srgbClr val="FFFFFF"/>
              </a:highlight>
              <a:latin typeface="Georgia"/>
              <a:ea typeface="Georgia"/>
              <a:cs typeface="Georgia"/>
              <a:sym typeface="Georgia"/>
            </a:endParaRPr>
          </a:p>
          <a:p>
            <a:pPr indent="0" lvl="0" marL="0" rtl="0" algn="l">
              <a:lnSpc>
                <a:spcPct val="115000"/>
              </a:lnSpc>
              <a:spcBef>
                <a:spcPts val="1200"/>
              </a:spcBef>
              <a:spcAft>
                <a:spcPts val="1200"/>
              </a:spcAft>
              <a:buSzPts val="1200"/>
              <a:buNone/>
            </a:pPr>
            <a:r>
              <a:t/>
            </a:r>
            <a:endParaRPr sz="1100">
              <a:solidFill>
                <a:srgbClr val="000000"/>
              </a:solidFill>
              <a:highlight>
                <a:srgbClr val="FFFFFF"/>
              </a:highlight>
              <a:latin typeface="Georgia"/>
              <a:ea typeface="Georgia"/>
              <a:cs typeface="Georgia"/>
              <a:sym typeface="Georgia"/>
            </a:endParaRPr>
          </a:p>
        </p:txBody>
      </p:sp>
      <p:pic>
        <p:nvPicPr>
          <p:cNvPr id="115" name="Google Shape;115;p23"/>
          <p:cNvPicPr preferRelativeResize="0"/>
          <p:nvPr/>
        </p:nvPicPr>
        <p:blipFill rotWithShape="1">
          <a:blip r:embed="rId3">
            <a:alphaModFix/>
          </a:blip>
          <a:srcRect b="0" l="0" r="0" t="0"/>
          <a:stretch/>
        </p:blipFill>
        <p:spPr>
          <a:xfrm>
            <a:off x="3558400" y="1609725"/>
            <a:ext cx="4876800" cy="1924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2400"/>
              <a:buNone/>
            </a:pPr>
            <a:r>
              <a:rPr lang="en"/>
              <a:t>Many to Many</a:t>
            </a:r>
            <a:endParaRPr/>
          </a:p>
        </p:txBody>
      </p:sp>
      <p:sp>
        <p:nvSpPr>
          <p:cNvPr id="121" name="Google Shape;121;p2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fontScale="92500" lnSpcReduction="10000"/>
          </a:bodyPr>
          <a:lstStyle/>
          <a:p>
            <a:pPr indent="0" lvl="0" marL="0" rtl="0" algn="just">
              <a:lnSpc>
                <a:spcPct val="115000"/>
              </a:lnSpc>
              <a:spcBef>
                <a:spcPts val="0"/>
              </a:spcBef>
              <a:spcAft>
                <a:spcPts val="0"/>
              </a:spcAft>
              <a:buSzPct val="117936"/>
              <a:buNone/>
            </a:pPr>
            <a:r>
              <a:rPr i="1" lang="en" sz="1100">
                <a:solidFill>
                  <a:srgbClr val="000000"/>
                </a:solidFill>
                <a:highlight>
                  <a:srgbClr val="FFFFFF"/>
                </a:highlight>
                <a:latin typeface="Georgia"/>
                <a:ea typeface="Georgia"/>
                <a:cs typeface="Georgia"/>
                <a:sym typeface="Georgia"/>
              </a:rPr>
              <a:t>Satu baris atau lebih data pada tabel pertama bisa dihubungkan ke satu atau lebih baris data pada tabel kedua. Artinya ada banyak baris di tabel satu dan tabel dua yang saling berhubungan satu sama lain. Hubungan tabel pertama dan tabel kedua adalah banyak berbanding banyak.</a:t>
            </a:r>
            <a:endParaRPr i="1" sz="1100">
              <a:solidFill>
                <a:srgbClr val="000000"/>
              </a:solidFill>
              <a:highlight>
                <a:srgbClr val="FFFFFF"/>
              </a:highlight>
              <a:latin typeface="Georgia"/>
              <a:ea typeface="Georgia"/>
              <a:cs typeface="Georgia"/>
              <a:sym typeface="Georgia"/>
            </a:endParaRPr>
          </a:p>
          <a:p>
            <a:pPr indent="0" lvl="0" marL="0" rtl="0" algn="just">
              <a:lnSpc>
                <a:spcPct val="115000"/>
              </a:lnSpc>
              <a:spcBef>
                <a:spcPts val="1200"/>
              </a:spcBef>
              <a:spcAft>
                <a:spcPts val="0"/>
              </a:spcAft>
              <a:buSzPct val="117936"/>
              <a:buNone/>
            </a:pPr>
            <a:r>
              <a:rPr lang="en" sz="1100">
                <a:solidFill>
                  <a:srgbClr val="000000"/>
                </a:solidFill>
                <a:highlight>
                  <a:srgbClr val="FFFFFF"/>
                </a:highlight>
                <a:latin typeface="Georgia"/>
                <a:ea typeface="Georgia"/>
                <a:cs typeface="Georgia"/>
                <a:sym typeface="Georgia"/>
              </a:rPr>
              <a:t>Contoh :</a:t>
            </a:r>
            <a:endParaRPr sz="1100">
              <a:solidFill>
                <a:srgbClr val="000000"/>
              </a:solidFill>
              <a:highlight>
                <a:srgbClr val="FFFFFF"/>
              </a:highlight>
              <a:latin typeface="Georgia"/>
              <a:ea typeface="Georgia"/>
              <a:cs typeface="Georgia"/>
              <a:sym typeface="Georgia"/>
            </a:endParaRPr>
          </a:p>
          <a:p>
            <a:pPr indent="-293242" lvl="0" marL="457200" rtl="0" algn="just">
              <a:lnSpc>
                <a:spcPct val="115000"/>
              </a:lnSpc>
              <a:spcBef>
                <a:spcPts val="1200"/>
              </a:spcBef>
              <a:spcAft>
                <a:spcPts val="0"/>
              </a:spcAft>
              <a:buClr>
                <a:srgbClr val="000000"/>
              </a:buClr>
              <a:buSzPct val="100000"/>
              <a:buFont typeface="Georgia"/>
              <a:buChar char="-"/>
            </a:pPr>
            <a:r>
              <a:rPr lang="en" sz="1100">
                <a:solidFill>
                  <a:srgbClr val="000000"/>
                </a:solidFill>
                <a:highlight>
                  <a:srgbClr val="FFFFFF"/>
                </a:highlight>
                <a:latin typeface="Georgia"/>
                <a:ea typeface="Georgia"/>
                <a:cs typeface="Georgia"/>
                <a:sym typeface="Georgia"/>
              </a:rPr>
              <a:t>Dalam universitas seorang mahasiswa dapat mengambil banyak mata kuliah </a:t>
            </a:r>
            <a:endParaRPr sz="1100">
              <a:solidFill>
                <a:srgbClr val="000000"/>
              </a:solidFill>
              <a:highlight>
                <a:srgbClr val="FFFFFF"/>
              </a:highlight>
              <a:latin typeface="Georgia"/>
              <a:ea typeface="Georgia"/>
              <a:cs typeface="Georgia"/>
              <a:sym typeface="Georgia"/>
            </a:endParaRPr>
          </a:p>
          <a:p>
            <a:pPr indent="-293242" lvl="0" marL="457200" rtl="0" algn="just">
              <a:lnSpc>
                <a:spcPct val="115000"/>
              </a:lnSpc>
              <a:spcBef>
                <a:spcPts val="0"/>
              </a:spcBef>
              <a:spcAft>
                <a:spcPts val="0"/>
              </a:spcAft>
              <a:buClr>
                <a:srgbClr val="000000"/>
              </a:buClr>
              <a:buSzPct val="100000"/>
              <a:buFont typeface="Georgia"/>
              <a:buChar char="-"/>
            </a:pPr>
            <a:r>
              <a:rPr lang="en" sz="1100">
                <a:solidFill>
                  <a:srgbClr val="000000"/>
                </a:solidFill>
                <a:highlight>
                  <a:srgbClr val="FFFFFF"/>
                </a:highlight>
                <a:latin typeface="Georgia"/>
                <a:ea typeface="Georgia"/>
                <a:cs typeface="Georgia"/>
                <a:sym typeface="Georgia"/>
              </a:rPr>
              <a:t>Satu mahasiswa banyak mengambil banyak mata kuliah dan satu mata kuliah diambil banyak mahasiswa.</a:t>
            </a:r>
            <a:endParaRPr sz="1100">
              <a:solidFill>
                <a:srgbClr val="000000"/>
              </a:solidFill>
              <a:highlight>
                <a:srgbClr val="FFFFFF"/>
              </a:highlight>
              <a:latin typeface="Georgia"/>
              <a:ea typeface="Georgia"/>
              <a:cs typeface="Georgia"/>
              <a:sym typeface="Georgia"/>
            </a:endParaRPr>
          </a:p>
          <a:p>
            <a:pPr indent="0" lvl="0" marL="0" rtl="0" algn="just">
              <a:lnSpc>
                <a:spcPct val="115000"/>
              </a:lnSpc>
              <a:spcBef>
                <a:spcPts val="1200"/>
              </a:spcBef>
              <a:spcAft>
                <a:spcPts val="1200"/>
              </a:spcAft>
              <a:buSzPct val="117936"/>
              <a:buNone/>
            </a:pPr>
            <a:r>
              <a:t/>
            </a:r>
            <a:endParaRPr sz="1100">
              <a:solidFill>
                <a:srgbClr val="000000"/>
              </a:solidFill>
              <a:highlight>
                <a:srgbClr val="FFFFFF"/>
              </a:highlight>
              <a:latin typeface="Georgia"/>
              <a:ea typeface="Georgia"/>
              <a:cs typeface="Georgia"/>
              <a:sym typeface="Georgia"/>
            </a:endParaRPr>
          </a:p>
        </p:txBody>
      </p:sp>
      <p:pic>
        <p:nvPicPr>
          <p:cNvPr id="122" name="Google Shape;122;p24"/>
          <p:cNvPicPr preferRelativeResize="0"/>
          <p:nvPr/>
        </p:nvPicPr>
        <p:blipFill rotWithShape="1">
          <a:blip r:embed="rId3">
            <a:alphaModFix/>
          </a:blip>
          <a:srcRect b="0" l="0" r="0" t="0"/>
          <a:stretch/>
        </p:blipFill>
        <p:spPr>
          <a:xfrm>
            <a:off x="3607750" y="1609725"/>
            <a:ext cx="4905375" cy="1924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2400"/>
              <a:buNone/>
            </a:pPr>
            <a:r>
              <a:rPr lang="en"/>
              <a:t>SQL Concepts</a:t>
            </a:r>
            <a:endParaRPr/>
          </a:p>
        </p:txBody>
      </p:sp>
      <p:sp>
        <p:nvSpPr>
          <p:cNvPr id="128" name="Google Shape;128;p2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200"/>
              <a:buNone/>
            </a:pPr>
            <a:r>
              <a:rPr lang="en">
                <a:solidFill>
                  <a:srgbClr val="64686E"/>
                </a:solidFill>
                <a:highlight>
                  <a:srgbClr val="FFFFFF"/>
                </a:highlight>
              </a:rPr>
              <a:t>Structured Query Language (SQL) adalah sistem manajemen database relasional (RDBMS) yang dirancang untuk aplikasi dengan arsitektur client/server. Istilah client, server, dan client/server dapat digunakan untuk merujuk kepada konsep yang sangat umum atau hal yang spesifik dari perangkat keras atau perangkat lunak.</a:t>
            </a:r>
            <a:endParaRPr/>
          </a:p>
        </p:txBody>
      </p:sp>
      <p:pic>
        <p:nvPicPr>
          <p:cNvPr id="129" name="Google Shape;129;p25"/>
          <p:cNvPicPr preferRelativeResize="0"/>
          <p:nvPr/>
        </p:nvPicPr>
        <p:blipFill rotWithShape="1">
          <a:blip r:embed="rId3">
            <a:alphaModFix/>
          </a:blip>
          <a:srcRect b="0" l="0" r="0" t="0"/>
          <a:stretch/>
        </p:blipFill>
        <p:spPr>
          <a:xfrm>
            <a:off x="3272100" y="963138"/>
            <a:ext cx="5719502" cy="321722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6"/>
          <p:cNvSpPr txBox="1"/>
          <p:nvPr>
            <p:ph type="title"/>
          </p:nvPr>
        </p:nvSpPr>
        <p:spPr>
          <a:xfrm>
            <a:off x="311700" y="207450"/>
            <a:ext cx="2808000" cy="7557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2400"/>
              <a:buNone/>
            </a:pPr>
            <a:r>
              <a:rPr lang="en"/>
              <a:t>SQL Concepts</a:t>
            </a:r>
            <a:endParaRPr/>
          </a:p>
        </p:txBody>
      </p:sp>
      <p:sp>
        <p:nvSpPr>
          <p:cNvPr id="135" name="Google Shape;135;p26"/>
          <p:cNvSpPr txBox="1"/>
          <p:nvPr>
            <p:ph idx="1" type="body"/>
          </p:nvPr>
        </p:nvSpPr>
        <p:spPr>
          <a:xfrm>
            <a:off x="311700" y="876250"/>
            <a:ext cx="2808000" cy="31794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0"/>
              </a:spcBef>
              <a:spcAft>
                <a:spcPts val="0"/>
              </a:spcAft>
              <a:buClr>
                <a:schemeClr val="dk1"/>
              </a:buClr>
              <a:buSzPts val="852"/>
              <a:buFont typeface="Arial"/>
              <a:buNone/>
            </a:pPr>
            <a:r>
              <a:rPr lang="en" sz="1100">
                <a:solidFill>
                  <a:srgbClr val="64686E"/>
                </a:solidFill>
                <a:highlight>
                  <a:srgbClr val="FFFFFF"/>
                </a:highlight>
                <a:latin typeface="Georgia"/>
                <a:ea typeface="Georgia"/>
                <a:cs typeface="Georgia"/>
                <a:sym typeface="Georgia"/>
              </a:rPr>
              <a:t>Berikut ini adalah beberapa kegunaan dari SQL diantaranya :</a:t>
            </a:r>
            <a:endParaRPr sz="1100">
              <a:solidFill>
                <a:srgbClr val="64686E"/>
              </a:solidFill>
              <a:highlight>
                <a:srgbClr val="FFFFFF"/>
              </a:highlight>
              <a:latin typeface="Georgia"/>
              <a:ea typeface="Georgia"/>
              <a:cs typeface="Georgia"/>
              <a:sym typeface="Georgia"/>
            </a:endParaRPr>
          </a:p>
          <a:p>
            <a:pPr indent="-298450" lvl="0" marL="457200" rtl="0" algn="just">
              <a:lnSpc>
                <a:spcPct val="100000"/>
              </a:lnSpc>
              <a:spcBef>
                <a:spcPts val="800"/>
              </a:spcBef>
              <a:spcAft>
                <a:spcPts val="0"/>
              </a:spcAft>
              <a:buClr>
                <a:srgbClr val="64686E"/>
              </a:buClr>
              <a:buSzPts val="1100"/>
              <a:buFont typeface="Georgia"/>
              <a:buChar char="●"/>
            </a:pPr>
            <a:r>
              <a:rPr lang="en" sz="1100">
                <a:solidFill>
                  <a:srgbClr val="64686E"/>
                </a:solidFill>
                <a:highlight>
                  <a:srgbClr val="FFFFFF"/>
                </a:highlight>
                <a:latin typeface="Georgia"/>
                <a:ea typeface="Georgia"/>
                <a:cs typeface="Georgia"/>
                <a:sym typeface="Georgia"/>
              </a:rPr>
              <a:t>SQL memungkinkan anda mengakses dan memanipulasi database.</a:t>
            </a:r>
            <a:endParaRPr sz="1100">
              <a:solidFill>
                <a:srgbClr val="64686E"/>
              </a:solidFill>
              <a:highlight>
                <a:srgbClr val="FFFFFF"/>
              </a:highlight>
              <a:latin typeface="Georgia"/>
              <a:ea typeface="Georgia"/>
              <a:cs typeface="Georgia"/>
              <a:sym typeface="Georgia"/>
            </a:endParaRPr>
          </a:p>
          <a:p>
            <a:pPr indent="-298450" lvl="0" marL="457200" rtl="0" algn="just">
              <a:lnSpc>
                <a:spcPct val="100000"/>
              </a:lnSpc>
              <a:spcBef>
                <a:spcPts val="400"/>
              </a:spcBef>
              <a:spcAft>
                <a:spcPts val="0"/>
              </a:spcAft>
              <a:buClr>
                <a:srgbClr val="64686E"/>
              </a:buClr>
              <a:buSzPts val="1100"/>
              <a:buFont typeface="Georgia"/>
              <a:buChar char="●"/>
            </a:pPr>
            <a:r>
              <a:rPr lang="en" sz="1100">
                <a:solidFill>
                  <a:srgbClr val="64686E"/>
                </a:solidFill>
                <a:highlight>
                  <a:srgbClr val="FFFFFF"/>
                </a:highlight>
                <a:latin typeface="Georgia"/>
                <a:ea typeface="Georgia"/>
                <a:cs typeface="Georgia"/>
                <a:sym typeface="Georgia"/>
              </a:rPr>
              <a:t>SQL dapat mengeksekusi query terhadap database</a:t>
            </a:r>
            <a:endParaRPr sz="1100">
              <a:solidFill>
                <a:srgbClr val="64686E"/>
              </a:solidFill>
              <a:highlight>
                <a:srgbClr val="FFFFFF"/>
              </a:highlight>
              <a:latin typeface="Georgia"/>
              <a:ea typeface="Georgia"/>
              <a:cs typeface="Georgia"/>
              <a:sym typeface="Georgia"/>
            </a:endParaRPr>
          </a:p>
          <a:p>
            <a:pPr indent="-298450" lvl="0" marL="457200" rtl="0" algn="just">
              <a:lnSpc>
                <a:spcPct val="100000"/>
              </a:lnSpc>
              <a:spcBef>
                <a:spcPts val="400"/>
              </a:spcBef>
              <a:spcAft>
                <a:spcPts val="0"/>
              </a:spcAft>
              <a:buClr>
                <a:srgbClr val="64686E"/>
              </a:buClr>
              <a:buSzPts val="1100"/>
              <a:buFont typeface="Georgia"/>
              <a:buChar char="●"/>
            </a:pPr>
            <a:r>
              <a:rPr lang="en" sz="1100">
                <a:solidFill>
                  <a:srgbClr val="64686E"/>
                </a:solidFill>
                <a:highlight>
                  <a:srgbClr val="FFFFFF"/>
                </a:highlight>
                <a:latin typeface="Georgia"/>
                <a:ea typeface="Georgia"/>
                <a:cs typeface="Georgia"/>
                <a:sym typeface="Georgia"/>
              </a:rPr>
              <a:t>SQL dapat mengambil data dari database</a:t>
            </a:r>
            <a:endParaRPr sz="1100">
              <a:solidFill>
                <a:srgbClr val="64686E"/>
              </a:solidFill>
              <a:highlight>
                <a:srgbClr val="FFFFFF"/>
              </a:highlight>
              <a:latin typeface="Georgia"/>
              <a:ea typeface="Georgia"/>
              <a:cs typeface="Georgia"/>
              <a:sym typeface="Georgia"/>
            </a:endParaRPr>
          </a:p>
          <a:p>
            <a:pPr indent="-298450" lvl="0" marL="457200" rtl="0" algn="just">
              <a:lnSpc>
                <a:spcPct val="100000"/>
              </a:lnSpc>
              <a:spcBef>
                <a:spcPts val="0"/>
              </a:spcBef>
              <a:spcAft>
                <a:spcPts val="0"/>
              </a:spcAft>
              <a:buClr>
                <a:srgbClr val="64686E"/>
              </a:buClr>
              <a:buSzPts val="1100"/>
              <a:buFont typeface="Georgia"/>
              <a:buChar char="●"/>
            </a:pPr>
            <a:r>
              <a:rPr lang="en" sz="1100">
                <a:solidFill>
                  <a:srgbClr val="64686E"/>
                </a:solidFill>
                <a:highlight>
                  <a:srgbClr val="FFFFFF"/>
                </a:highlight>
                <a:latin typeface="Georgia"/>
                <a:ea typeface="Georgia"/>
                <a:cs typeface="Georgia"/>
                <a:sym typeface="Georgia"/>
              </a:rPr>
              <a:t>SQL dapat menyisipkan catatan dalam database</a:t>
            </a:r>
            <a:endParaRPr sz="1100">
              <a:solidFill>
                <a:srgbClr val="64686E"/>
              </a:solidFill>
              <a:highlight>
                <a:srgbClr val="FFFFFF"/>
              </a:highlight>
              <a:latin typeface="Georgia"/>
              <a:ea typeface="Georgia"/>
              <a:cs typeface="Georgia"/>
              <a:sym typeface="Georgia"/>
            </a:endParaRPr>
          </a:p>
          <a:p>
            <a:pPr indent="-298450" lvl="0" marL="457200" rtl="0" algn="just">
              <a:lnSpc>
                <a:spcPct val="100000"/>
              </a:lnSpc>
              <a:spcBef>
                <a:spcPts val="800"/>
              </a:spcBef>
              <a:spcAft>
                <a:spcPts val="0"/>
              </a:spcAft>
              <a:buClr>
                <a:srgbClr val="64686E"/>
              </a:buClr>
              <a:buSzPts val="1100"/>
              <a:buFont typeface="Georgia"/>
              <a:buChar char="●"/>
            </a:pPr>
            <a:r>
              <a:rPr lang="en" sz="1100">
                <a:solidFill>
                  <a:srgbClr val="64686E"/>
                </a:solidFill>
                <a:highlight>
                  <a:srgbClr val="FFFFFF"/>
                </a:highlight>
                <a:latin typeface="Georgia"/>
                <a:ea typeface="Georgia"/>
                <a:cs typeface="Georgia"/>
                <a:sym typeface="Georgia"/>
              </a:rPr>
              <a:t>SQL dapat memperbarui catatan dalam database</a:t>
            </a:r>
            <a:endParaRPr sz="1100">
              <a:solidFill>
                <a:srgbClr val="64686E"/>
              </a:solidFill>
              <a:highlight>
                <a:srgbClr val="FFFFFF"/>
              </a:highlight>
              <a:latin typeface="Georgia"/>
              <a:ea typeface="Georgia"/>
              <a:cs typeface="Georgia"/>
              <a:sym typeface="Georgia"/>
            </a:endParaRPr>
          </a:p>
          <a:p>
            <a:pPr indent="0" lvl="0" marL="0" rtl="0" algn="just">
              <a:lnSpc>
                <a:spcPct val="95000"/>
              </a:lnSpc>
              <a:spcBef>
                <a:spcPts val="800"/>
              </a:spcBef>
              <a:spcAft>
                <a:spcPts val="1200"/>
              </a:spcAft>
              <a:buSzPts val="852"/>
              <a:buNone/>
            </a:pPr>
            <a:r>
              <a:rPr lang="en" sz="1100">
                <a:solidFill>
                  <a:srgbClr val="64686E"/>
                </a:solidFill>
                <a:highlight>
                  <a:srgbClr val="FFFFFF"/>
                </a:highlight>
                <a:latin typeface="Georgia"/>
                <a:ea typeface="Georgia"/>
                <a:cs typeface="Georgia"/>
                <a:sym typeface="Georgia"/>
              </a:rPr>
              <a:t>Pada umumnya terdapat 3 (tiga) jenis perintah SQL yang bisa digunakan oleh SQL, yaitu: DDL (Data Definition Language), DML (Data Manipulation Language), dan DCL (Data Control Language). </a:t>
            </a:r>
            <a:endParaRPr sz="1100">
              <a:latin typeface="Georgia"/>
              <a:ea typeface="Georgia"/>
              <a:cs typeface="Georgia"/>
              <a:sym typeface="Georgia"/>
            </a:endParaRPr>
          </a:p>
        </p:txBody>
      </p:sp>
      <p:pic>
        <p:nvPicPr>
          <p:cNvPr id="136" name="Google Shape;136;p26"/>
          <p:cNvPicPr preferRelativeResize="0"/>
          <p:nvPr/>
        </p:nvPicPr>
        <p:blipFill rotWithShape="1">
          <a:blip r:embed="rId3">
            <a:alphaModFix/>
          </a:blip>
          <a:srcRect b="0" l="0" r="0" t="0"/>
          <a:stretch/>
        </p:blipFill>
        <p:spPr>
          <a:xfrm>
            <a:off x="3242475" y="963138"/>
            <a:ext cx="5719502" cy="321722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10000"/>
              </a:lnSpc>
              <a:spcBef>
                <a:spcPts val="800"/>
              </a:spcBef>
              <a:spcAft>
                <a:spcPts val="800"/>
              </a:spcAft>
              <a:buSzPts val="2800"/>
              <a:buNone/>
            </a:pPr>
            <a:r>
              <a:rPr lang="en" sz="2350">
                <a:solidFill>
                  <a:srgbClr val="64686E"/>
                </a:solidFill>
                <a:highlight>
                  <a:srgbClr val="FFFFFF"/>
                </a:highlight>
              </a:rPr>
              <a:t>DDL atau Data Definition Language</a:t>
            </a:r>
            <a:endParaRPr sz="3800"/>
          </a:p>
        </p:txBody>
      </p:sp>
      <p:sp>
        <p:nvSpPr>
          <p:cNvPr id="142" name="Google Shape;142;p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10000"/>
          </a:bodyPr>
          <a:lstStyle/>
          <a:p>
            <a:pPr indent="0" lvl="0" marL="0" rtl="0" algn="just">
              <a:lnSpc>
                <a:spcPct val="160000"/>
              </a:lnSpc>
              <a:spcBef>
                <a:spcPts val="0"/>
              </a:spcBef>
              <a:spcAft>
                <a:spcPts val="0"/>
              </a:spcAft>
              <a:buClr>
                <a:schemeClr val="dk1"/>
              </a:buClr>
              <a:buSzPts val="1100"/>
              <a:buFont typeface="Arial"/>
              <a:buNone/>
            </a:pPr>
            <a:r>
              <a:rPr lang="en" sz="1200">
                <a:solidFill>
                  <a:srgbClr val="64686E"/>
                </a:solidFill>
                <a:highlight>
                  <a:srgbClr val="FFFFFF"/>
                </a:highlight>
                <a:latin typeface="Georgia"/>
                <a:ea typeface="Georgia"/>
                <a:cs typeface="Georgia"/>
                <a:sym typeface="Georgia"/>
              </a:rPr>
              <a:t>DDL merupakan perintah SQL yang berhubungan dengan pendefinisian suatu struktur database, dalam hal ini database dan table. Beberapa perintah dasar yang termasuk DDL ini antara lain :</a:t>
            </a:r>
            <a:endParaRPr sz="1200">
              <a:solidFill>
                <a:srgbClr val="64686E"/>
              </a:solidFill>
              <a:highlight>
                <a:srgbClr val="FFFFFF"/>
              </a:highlight>
              <a:latin typeface="Georgia"/>
              <a:ea typeface="Georgia"/>
              <a:cs typeface="Georgia"/>
              <a:sym typeface="Georgia"/>
            </a:endParaRPr>
          </a:p>
          <a:p>
            <a:pPr indent="-304800" lvl="0" marL="457200" rtl="0" algn="just">
              <a:lnSpc>
                <a:spcPct val="100000"/>
              </a:lnSpc>
              <a:spcBef>
                <a:spcPts val="800"/>
              </a:spcBef>
              <a:spcAft>
                <a:spcPts val="0"/>
              </a:spcAft>
              <a:buClr>
                <a:srgbClr val="64686E"/>
              </a:buClr>
              <a:buSzPts val="1200"/>
              <a:buFont typeface="Georgia"/>
              <a:buChar char="●"/>
            </a:pPr>
            <a:r>
              <a:rPr lang="en" sz="1200">
                <a:solidFill>
                  <a:srgbClr val="64686E"/>
                </a:solidFill>
                <a:highlight>
                  <a:srgbClr val="FFFFFF"/>
                </a:highlight>
                <a:latin typeface="Georgia"/>
                <a:ea typeface="Georgia"/>
                <a:cs typeface="Georgia"/>
                <a:sym typeface="Georgia"/>
              </a:rPr>
              <a:t>CREATE : Seperti namanya, perintah create digunakan untuk membuat sesuatu, dalam hal ini adalah database dan table.</a:t>
            </a:r>
            <a:endParaRPr sz="1200">
              <a:solidFill>
                <a:srgbClr val="64686E"/>
              </a:solidFill>
              <a:highlight>
                <a:srgbClr val="FFFFFF"/>
              </a:highlight>
              <a:latin typeface="Georgia"/>
              <a:ea typeface="Georgia"/>
              <a:cs typeface="Georgia"/>
              <a:sym typeface="Georgia"/>
            </a:endParaRPr>
          </a:p>
          <a:p>
            <a:pPr indent="-304800" lvl="0" marL="457200" rtl="0" algn="just">
              <a:lnSpc>
                <a:spcPct val="100000"/>
              </a:lnSpc>
              <a:spcBef>
                <a:spcPts val="500"/>
              </a:spcBef>
              <a:spcAft>
                <a:spcPts val="0"/>
              </a:spcAft>
              <a:buClr>
                <a:srgbClr val="64686E"/>
              </a:buClr>
              <a:buSzPts val="1200"/>
              <a:buFont typeface="Georgia"/>
              <a:buChar char="●"/>
            </a:pPr>
            <a:r>
              <a:rPr lang="en" sz="1200">
                <a:solidFill>
                  <a:srgbClr val="64686E"/>
                </a:solidFill>
                <a:highlight>
                  <a:srgbClr val="FFFFFF"/>
                </a:highlight>
                <a:latin typeface="Georgia"/>
                <a:ea typeface="Georgia"/>
                <a:cs typeface="Georgia"/>
                <a:sym typeface="Georgia"/>
              </a:rPr>
              <a:t>ALTER : Perintah alter digunakan untuk merubah struktur atau mengubah informasi. Perintah alter bisa digunakan untuk database ataupun table.</a:t>
            </a:r>
            <a:endParaRPr sz="1200">
              <a:solidFill>
                <a:srgbClr val="64686E"/>
              </a:solidFill>
              <a:highlight>
                <a:srgbClr val="FFFFFF"/>
              </a:highlight>
              <a:latin typeface="Georgia"/>
              <a:ea typeface="Georgia"/>
              <a:cs typeface="Georgia"/>
              <a:sym typeface="Georgia"/>
            </a:endParaRPr>
          </a:p>
          <a:p>
            <a:pPr indent="-304800" lvl="0" marL="457200" rtl="0" algn="just">
              <a:lnSpc>
                <a:spcPct val="115000"/>
              </a:lnSpc>
              <a:spcBef>
                <a:spcPts val="500"/>
              </a:spcBef>
              <a:spcAft>
                <a:spcPts val="0"/>
              </a:spcAft>
              <a:buClr>
                <a:srgbClr val="64686E"/>
              </a:buClr>
              <a:buSzPts val="1200"/>
              <a:buFont typeface="Georgia"/>
              <a:buChar char="●"/>
            </a:pPr>
            <a:r>
              <a:rPr lang="en" sz="1200">
                <a:solidFill>
                  <a:srgbClr val="64686E"/>
                </a:solidFill>
                <a:highlight>
                  <a:srgbClr val="FFFFFF"/>
                </a:highlight>
                <a:latin typeface="Georgia"/>
                <a:ea typeface="Georgia"/>
                <a:cs typeface="Georgia"/>
                <a:sym typeface="Georgia"/>
              </a:rPr>
              <a:t>RENAME : Perintah rename biasanya digunakan untuk mengubah nama table, apabila sebuah tabel ingin diganti namanya.</a:t>
            </a:r>
            <a:endParaRPr sz="1200">
              <a:solidFill>
                <a:srgbClr val="64686E"/>
              </a:solidFill>
              <a:highlight>
                <a:srgbClr val="FFFFFF"/>
              </a:highlight>
              <a:latin typeface="Georgia"/>
              <a:ea typeface="Georgia"/>
              <a:cs typeface="Georgia"/>
              <a:sym typeface="Georgia"/>
            </a:endParaRPr>
          </a:p>
          <a:p>
            <a:pPr indent="-304800" lvl="0" marL="457200" rtl="0" algn="just">
              <a:lnSpc>
                <a:spcPct val="115000"/>
              </a:lnSpc>
              <a:spcBef>
                <a:spcPts val="0"/>
              </a:spcBef>
              <a:spcAft>
                <a:spcPts val="0"/>
              </a:spcAft>
              <a:buClr>
                <a:srgbClr val="64686E"/>
              </a:buClr>
              <a:buSzPts val="1200"/>
              <a:buFont typeface="Georgia"/>
              <a:buChar char="●"/>
            </a:pPr>
            <a:r>
              <a:rPr lang="en" sz="1200">
                <a:solidFill>
                  <a:srgbClr val="64686E"/>
                </a:solidFill>
                <a:highlight>
                  <a:srgbClr val="FFFFFF"/>
                </a:highlight>
                <a:latin typeface="Georgia"/>
                <a:ea typeface="Georgia"/>
                <a:cs typeface="Georgia"/>
                <a:sym typeface="Georgia"/>
              </a:rPr>
              <a:t>DROP : Perintah drop digunakan untuk menghapus, maka apabila menggunakan perintah ini harus berhati-hati karena drop dapat mengakses database, tabel, kolom, index, procedure dan yang lainnya.</a:t>
            </a:r>
            <a:endParaRPr sz="1200">
              <a:solidFill>
                <a:srgbClr val="64686E"/>
              </a:solidFill>
              <a:highlight>
                <a:srgbClr val="FFFFFF"/>
              </a:highlight>
              <a:latin typeface="Georgia"/>
              <a:ea typeface="Georgia"/>
              <a:cs typeface="Georgia"/>
              <a:sym typeface="Georgia"/>
            </a:endParaRPr>
          </a:p>
          <a:p>
            <a:pPr indent="0" lvl="0" marL="0" rtl="0" algn="just">
              <a:lnSpc>
                <a:spcPct val="115000"/>
              </a:lnSpc>
              <a:spcBef>
                <a:spcPts val="4600"/>
              </a:spcBef>
              <a:spcAft>
                <a:spcPts val="1200"/>
              </a:spcAft>
              <a:buSzPts val="1800"/>
              <a:buNone/>
            </a:pPr>
            <a:r>
              <a:t/>
            </a:r>
            <a:endParaRPr>
              <a:latin typeface="Georgia"/>
              <a:ea typeface="Georgia"/>
              <a:cs typeface="Georgia"/>
              <a:sym typeface="Georgi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10000"/>
              </a:lnSpc>
              <a:spcBef>
                <a:spcPts val="800"/>
              </a:spcBef>
              <a:spcAft>
                <a:spcPts val="800"/>
              </a:spcAft>
              <a:buSzPts val="2800"/>
              <a:buNone/>
            </a:pPr>
            <a:r>
              <a:rPr lang="en" sz="2450">
                <a:solidFill>
                  <a:srgbClr val="64686E"/>
                </a:solidFill>
                <a:highlight>
                  <a:srgbClr val="FFFFFF"/>
                </a:highlight>
              </a:rPr>
              <a:t>DML atau Data Manipulation Language</a:t>
            </a:r>
            <a:endParaRPr sz="3900"/>
          </a:p>
        </p:txBody>
      </p:sp>
      <p:sp>
        <p:nvSpPr>
          <p:cNvPr id="148" name="Google Shape;148;p2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just">
              <a:lnSpc>
                <a:spcPct val="160000"/>
              </a:lnSpc>
              <a:spcBef>
                <a:spcPts val="0"/>
              </a:spcBef>
              <a:spcAft>
                <a:spcPts val="0"/>
              </a:spcAft>
              <a:buClr>
                <a:schemeClr val="dk1"/>
              </a:buClr>
              <a:buSzPts val="1100"/>
              <a:buFont typeface="Arial"/>
              <a:buNone/>
            </a:pPr>
            <a:r>
              <a:rPr lang="en" sz="1200">
                <a:solidFill>
                  <a:srgbClr val="64686E"/>
                </a:solidFill>
                <a:highlight>
                  <a:srgbClr val="FFFFFF"/>
                </a:highlight>
                <a:latin typeface="Georgia"/>
                <a:ea typeface="Georgia"/>
                <a:cs typeface="Georgia"/>
                <a:sym typeface="Georgia"/>
              </a:rPr>
              <a:t>DML merupakan perintah SQL yang berhubungan dengan manipulasi atau pengolahan data atau record dalam table. Perintah SQL yang termasuk dalam DML antara lain:</a:t>
            </a:r>
            <a:endParaRPr sz="1200">
              <a:solidFill>
                <a:srgbClr val="64686E"/>
              </a:solidFill>
              <a:highlight>
                <a:srgbClr val="FFFFFF"/>
              </a:highlight>
              <a:latin typeface="Georgia"/>
              <a:ea typeface="Georgia"/>
              <a:cs typeface="Georgia"/>
              <a:sym typeface="Georgia"/>
            </a:endParaRPr>
          </a:p>
          <a:p>
            <a:pPr indent="-304800" lvl="0" marL="457200" rtl="0" algn="just">
              <a:lnSpc>
                <a:spcPct val="160000"/>
              </a:lnSpc>
              <a:spcBef>
                <a:spcPts val="800"/>
              </a:spcBef>
              <a:spcAft>
                <a:spcPts val="0"/>
              </a:spcAft>
              <a:buClr>
                <a:srgbClr val="64686E"/>
              </a:buClr>
              <a:buSzPts val="1200"/>
              <a:buFont typeface="Georgia"/>
              <a:buChar char="●"/>
            </a:pPr>
            <a:r>
              <a:rPr lang="en" sz="1200">
                <a:solidFill>
                  <a:srgbClr val="64686E"/>
                </a:solidFill>
                <a:highlight>
                  <a:srgbClr val="FFFFFF"/>
                </a:highlight>
                <a:latin typeface="Georgia"/>
                <a:ea typeface="Georgia"/>
                <a:cs typeface="Georgia"/>
                <a:sym typeface="Georgia"/>
              </a:rPr>
              <a:t>SELECT : Perintah select digunakan untuk menampilkan data-data yang ada didalam tabel pada suatu database.</a:t>
            </a:r>
            <a:endParaRPr sz="1200">
              <a:solidFill>
                <a:srgbClr val="64686E"/>
              </a:solidFill>
              <a:highlight>
                <a:srgbClr val="FFFFFF"/>
              </a:highlight>
              <a:latin typeface="Georgia"/>
              <a:ea typeface="Georgia"/>
              <a:cs typeface="Georgia"/>
              <a:sym typeface="Georgia"/>
            </a:endParaRPr>
          </a:p>
          <a:p>
            <a:pPr indent="-304800" lvl="0" marL="457200" rtl="0" algn="just">
              <a:lnSpc>
                <a:spcPct val="160000"/>
              </a:lnSpc>
              <a:spcBef>
                <a:spcPts val="400"/>
              </a:spcBef>
              <a:spcAft>
                <a:spcPts val="0"/>
              </a:spcAft>
              <a:buClr>
                <a:srgbClr val="64686E"/>
              </a:buClr>
              <a:buSzPts val="1200"/>
              <a:buFont typeface="Georgia"/>
              <a:buChar char="●"/>
            </a:pPr>
            <a:r>
              <a:rPr lang="en" sz="1200">
                <a:solidFill>
                  <a:srgbClr val="64686E"/>
                </a:solidFill>
                <a:highlight>
                  <a:srgbClr val="FFFFFF"/>
                </a:highlight>
                <a:latin typeface="Georgia"/>
                <a:ea typeface="Georgia"/>
                <a:cs typeface="Georgia"/>
                <a:sym typeface="Georgia"/>
              </a:rPr>
              <a:t>INSERT : Perintah insert digunakan untuk menambahkan data pada tabel yang terdapat didalam database.</a:t>
            </a:r>
            <a:endParaRPr sz="1200">
              <a:solidFill>
                <a:srgbClr val="64686E"/>
              </a:solidFill>
              <a:highlight>
                <a:srgbClr val="FFFFFF"/>
              </a:highlight>
              <a:latin typeface="Georgia"/>
              <a:ea typeface="Georgia"/>
              <a:cs typeface="Georgia"/>
              <a:sym typeface="Georgia"/>
            </a:endParaRPr>
          </a:p>
          <a:p>
            <a:pPr indent="-304800" lvl="0" marL="457200" rtl="0" algn="just">
              <a:lnSpc>
                <a:spcPct val="200000"/>
              </a:lnSpc>
              <a:spcBef>
                <a:spcPts val="400"/>
              </a:spcBef>
              <a:spcAft>
                <a:spcPts val="0"/>
              </a:spcAft>
              <a:buClr>
                <a:srgbClr val="64686E"/>
              </a:buClr>
              <a:buSzPts val="1200"/>
              <a:buFont typeface="Georgia"/>
              <a:buChar char="●"/>
            </a:pPr>
            <a:r>
              <a:rPr lang="en" sz="1200">
                <a:solidFill>
                  <a:srgbClr val="64686E"/>
                </a:solidFill>
                <a:highlight>
                  <a:srgbClr val="FFFFFF"/>
                </a:highlight>
                <a:latin typeface="Georgia"/>
                <a:ea typeface="Georgia"/>
                <a:cs typeface="Georgia"/>
                <a:sym typeface="Georgia"/>
              </a:rPr>
              <a:t>UPDATE : Update digunakan untuk mengubah data, atau memodifikasi data yang terdapat didalam tabel.</a:t>
            </a:r>
            <a:endParaRPr sz="1200">
              <a:solidFill>
                <a:srgbClr val="64686E"/>
              </a:solidFill>
              <a:highlight>
                <a:srgbClr val="FFFFFF"/>
              </a:highlight>
              <a:latin typeface="Georgia"/>
              <a:ea typeface="Georgia"/>
              <a:cs typeface="Georgia"/>
              <a:sym typeface="Georgia"/>
            </a:endParaRPr>
          </a:p>
          <a:p>
            <a:pPr indent="-304800" lvl="0" marL="457200" rtl="0" algn="just">
              <a:lnSpc>
                <a:spcPct val="200000"/>
              </a:lnSpc>
              <a:spcBef>
                <a:spcPts val="400"/>
              </a:spcBef>
              <a:spcAft>
                <a:spcPts val="0"/>
              </a:spcAft>
              <a:buClr>
                <a:srgbClr val="64686E"/>
              </a:buClr>
              <a:buSzPts val="1200"/>
              <a:buFont typeface="Georgia"/>
              <a:buChar char="●"/>
            </a:pPr>
            <a:r>
              <a:rPr lang="en" sz="1200">
                <a:solidFill>
                  <a:srgbClr val="64686E"/>
                </a:solidFill>
                <a:highlight>
                  <a:srgbClr val="FFFFFF"/>
                </a:highlight>
                <a:latin typeface="Georgia"/>
                <a:ea typeface="Georgia"/>
                <a:cs typeface="Georgia"/>
                <a:sym typeface="Georgia"/>
              </a:rPr>
              <a:t>DELETE : Perintah delete digunakan untuk menghapus data atau record dalam table.</a:t>
            </a:r>
            <a:endParaRPr sz="1200">
              <a:solidFill>
                <a:srgbClr val="64686E"/>
              </a:solidFill>
              <a:highlight>
                <a:srgbClr val="FFFFFF"/>
              </a:highlight>
              <a:latin typeface="Georgia"/>
              <a:ea typeface="Georgia"/>
              <a:cs typeface="Georgia"/>
              <a:sym typeface="Georgia"/>
            </a:endParaRPr>
          </a:p>
          <a:p>
            <a:pPr indent="0" lvl="0" marL="0" rtl="0" algn="just">
              <a:lnSpc>
                <a:spcPct val="115000"/>
              </a:lnSpc>
              <a:spcBef>
                <a:spcPts val="400"/>
              </a:spcBef>
              <a:spcAft>
                <a:spcPts val="1200"/>
              </a:spcAft>
              <a:buSzPts val="1800"/>
              <a:buNone/>
            </a:pPr>
            <a:r>
              <a:t/>
            </a:r>
            <a:endParaRPr>
              <a:latin typeface="Georgia"/>
              <a:ea typeface="Georgia"/>
              <a:cs typeface="Georgia"/>
              <a:sym typeface="Georgi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p>
            <a:pPr indent="0" lvl="0" marL="0" rtl="0" algn="l">
              <a:lnSpc>
                <a:spcPct val="110000"/>
              </a:lnSpc>
              <a:spcBef>
                <a:spcPts val="800"/>
              </a:spcBef>
              <a:spcAft>
                <a:spcPts val="800"/>
              </a:spcAft>
              <a:buClr>
                <a:schemeClr val="dk1"/>
              </a:buClr>
              <a:buSzPts val="1100"/>
              <a:buFont typeface="Arial"/>
              <a:buNone/>
            </a:pPr>
            <a:r>
              <a:rPr lang="en" sz="2150">
                <a:solidFill>
                  <a:srgbClr val="64686E"/>
                </a:solidFill>
                <a:highlight>
                  <a:srgbClr val="FFFFFF"/>
                </a:highlight>
              </a:rPr>
              <a:t>DCL atau Data Control Language</a:t>
            </a:r>
            <a:endParaRPr sz="3600"/>
          </a:p>
        </p:txBody>
      </p:sp>
      <p:sp>
        <p:nvSpPr>
          <p:cNvPr id="154" name="Google Shape;154;p2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just">
              <a:lnSpc>
                <a:spcPct val="160000"/>
              </a:lnSpc>
              <a:spcBef>
                <a:spcPts val="0"/>
              </a:spcBef>
              <a:spcAft>
                <a:spcPts val="0"/>
              </a:spcAft>
              <a:buClr>
                <a:schemeClr val="dk1"/>
              </a:buClr>
              <a:buSzPts val="1100"/>
              <a:buFont typeface="Arial"/>
              <a:buNone/>
            </a:pPr>
            <a:r>
              <a:rPr lang="en" sz="1200">
                <a:solidFill>
                  <a:srgbClr val="64686E"/>
                </a:solidFill>
                <a:highlight>
                  <a:srgbClr val="FFFFFF"/>
                </a:highlight>
                <a:latin typeface="Georgia"/>
                <a:ea typeface="Georgia"/>
                <a:cs typeface="Georgia"/>
                <a:sym typeface="Georgia"/>
              </a:rPr>
              <a:t>DCL merupakan perintah SQL yang berhubungan dengan manipulasi user dan hak akses (privileges). Perintah SQL yang termasuk dalam DCL antara lain :</a:t>
            </a:r>
            <a:endParaRPr sz="1200">
              <a:solidFill>
                <a:srgbClr val="64686E"/>
              </a:solidFill>
              <a:highlight>
                <a:srgbClr val="FFFFFF"/>
              </a:highlight>
              <a:latin typeface="Georgia"/>
              <a:ea typeface="Georgia"/>
              <a:cs typeface="Georgia"/>
              <a:sym typeface="Georgia"/>
            </a:endParaRPr>
          </a:p>
          <a:p>
            <a:pPr indent="-304800" lvl="0" marL="457200" rtl="0" algn="just">
              <a:lnSpc>
                <a:spcPct val="160000"/>
              </a:lnSpc>
              <a:spcBef>
                <a:spcPts val="800"/>
              </a:spcBef>
              <a:spcAft>
                <a:spcPts val="0"/>
              </a:spcAft>
              <a:buClr>
                <a:srgbClr val="64686E"/>
              </a:buClr>
              <a:buSzPts val="1200"/>
              <a:buFont typeface="Georgia"/>
              <a:buChar char="●"/>
            </a:pPr>
            <a:r>
              <a:rPr lang="en" sz="1200">
                <a:solidFill>
                  <a:srgbClr val="64686E"/>
                </a:solidFill>
                <a:highlight>
                  <a:srgbClr val="FFFFFF"/>
                </a:highlight>
                <a:latin typeface="Georgia"/>
                <a:ea typeface="Georgia"/>
                <a:cs typeface="Georgia"/>
                <a:sym typeface="Georgia"/>
              </a:rPr>
              <a:t>GRANT : Perintah grant digunakan untuk memberikan hak akses atau izin pada user di database untuk dapat mengakses database tersebut. Selain itu perintah grant juga dapat digunakan untuk menambahkan user atau pengguna baru di DBMS.</a:t>
            </a:r>
            <a:endParaRPr sz="1200">
              <a:solidFill>
                <a:srgbClr val="64686E"/>
              </a:solidFill>
              <a:highlight>
                <a:srgbClr val="FFFFFF"/>
              </a:highlight>
              <a:latin typeface="Georgia"/>
              <a:ea typeface="Georgia"/>
              <a:cs typeface="Georgia"/>
              <a:sym typeface="Georgia"/>
            </a:endParaRPr>
          </a:p>
          <a:p>
            <a:pPr indent="-304800" lvl="0" marL="457200" rtl="0" algn="just">
              <a:lnSpc>
                <a:spcPct val="115000"/>
              </a:lnSpc>
              <a:spcBef>
                <a:spcPts val="800"/>
              </a:spcBef>
              <a:spcAft>
                <a:spcPts val="0"/>
              </a:spcAft>
              <a:buClr>
                <a:srgbClr val="64686E"/>
              </a:buClr>
              <a:buSzPts val="1200"/>
              <a:buFont typeface="Georgia"/>
              <a:buChar char="●"/>
            </a:pPr>
            <a:r>
              <a:rPr lang="en" sz="1200">
                <a:solidFill>
                  <a:srgbClr val="64686E"/>
                </a:solidFill>
                <a:highlight>
                  <a:srgbClr val="FFFFFF"/>
                </a:highlight>
                <a:latin typeface="Georgia"/>
                <a:ea typeface="Georgia"/>
                <a:cs typeface="Georgia"/>
                <a:sym typeface="Georgia"/>
              </a:rPr>
              <a:t>REVOKE : Perintah revoke adalah kebalikan dari perintah grant, perintah revoke digunakan untuk menghapus atau atau mencabut izin hak akses.</a:t>
            </a:r>
            <a:endParaRPr sz="1200">
              <a:solidFill>
                <a:srgbClr val="64686E"/>
              </a:solidFill>
              <a:highlight>
                <a:srgbClr val="FFFFFF"/>
              </a:highlight>
              <a:latin typeface="Georgia"/>
              <a:ea typeface="Georgia"/>
              <a:cs typeface="Georgia"/>
              <a:sym typeface="Georgia"/>
            </a:endParaRPr>
          </a:p>
          <a:p>
            <a:pPr indent="0" lvl="0" marL="0" rtl="0" algn="just">
              <a:lnSpc>
                <a:spcPct val="115000"/>
              </a:lnSpc>
              <a:spcBef>
                <a:spcPts val="4600"/>
              </a:spcBef>
              <a:spcAft>
                <a:spcPts val="1200"/>
              </a:spcAft>
              <a:buSzPts val="1800"/>
              <a:buNone/>
            </a:pPr>
            <a:r>
              <a:t/>
            </a:r>
            <a:endParaRPr>
              <a:latin typeface="Georgia"/>
              <a:ea typeface="Georgia"/>
              <a:cs typeface="Georgia"/>
              <a:sym typeface="Georgi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0"/>
          <p:cNvSpPr txBox="1"/>
          <p:nvPr>
            <p:ph type="title"/>
          </p:nvPr>
        </p:nvSpPr>
        <p:spPr>
          <a:xfrm>
            <a:off x="330775" y="1197300"/>
            <a:ext cx="4930800" cy="755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en" sz="3200">
                <a:highlight>
                  <a:srgbClr val="FFFFFF"/>
                </a:highlight>
              </a:rPr>
              <a:t>Creating Database Engine</a:t>
            </a:r>
            <a:endParaRPr sz="4600"/>
          </a:p>
        </p:txBody>
      </p:sp>
      <p:pic>
        <p:nvPicPr>
          <p:cNvPr id="160" name="Google Shape;160;p30"/>
          <p:cNvPicPr preferRelativeResize="0"/>
          <p:nvPr/>
        </p:nvPicPr>
        <p:blipFill rotWithShape="1">
          <a:blip r:embed="rId3">
            <a:alphaModFix/>
          </a:blip>
          <a:srcRect b="0" l="0" r="0" t="0"/>
          <a:stretch/>
        </p:blipFill>
        <p:spPr>
          <a:xfrm>
            <a:off x="453675" y="2164625"/>
            <a:ext cx="8359551" cy="355988"/>
          </a:xfrm>
          <a:prstGeom prst="rect">
            <a:avLst/>
          </a:prstGeom>
          <a:noFill/>
          <a:ln>
            <a:noFill/>
          </a:ln>
        </p:spPr>
      </p:pic>
      <p:pic>
        <p:nvPicPr>
          <p:cNvPr id="161" name="Google Shape;161;p30"/>
          <p:cNvPicPr preferRelativeResize="0"/>
          <p:nvPr/>
        </p:nvPicPr>
        <p:blipFill rotWithShape="1">
          <a:blip r:embed="rId4">
            <a:alphaModFix/>
          </a:blip>
          <a:srcRect b="0" l="0" r="0" t="0"/>
          <a:stretch/>
        </p:blipFill>
        <p:spPr>
          <a:xfrm>
            <a:off x="453675" y="2673011"/>
            <a:ext cx="8359549" cy="329314"/>
          </a:xfrm>
          <a:prstGeom prst="rect">
            <a:avLst/>
          </a:prstGeom>
          <a:noFill/>
          <a:ln>
            <a:noFill/>
          </a:ln>
        </p:spPr>
      </p:pic>
      <p:pic>
        <p:nvPicPr>
          <p:cNvPr id="162" name="Google Shape;162;p30"/>
          <p:cNvPicPr preferRelativeResize="0"/>
          <p:nvPr/>
        </p:nvPicPr>
        <p:blipFill rotWithShape="1">
          <a:blip r:embed="rId5">
            <a:alphaModFix/>
          </a:blip>
          <a:srcRect b="0" l="0" r="0" t="0"/>
          <a:stretch/>
        </p:blipFill>
        <p:spPr>
          <a:xfrm>
            <a:off x="4034679" y="441924"/>
            <a:ext cx="4613648" cy="3801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31"/>
          <p:cNvPicPr preferRelativeResize="0"/>
          <p:nvPr/>
        </p:nvPicPr>
        <p:blipFill rotWithShape="1">
          <a:blip r:embed="rId3">
            <a:alphaModFix/>
          </a:blip>
          <a:srcRect b="1055" l="0" r="0" t="7065"/>
          <a:stretch/>
        </p:blipFill>
        <p:spPr>
          <a:xfrm>
            <a:off x="1077400" y="323325"/>
            <a:ext cx="6989200" cy="44456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414875"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Database Concept</a:t>
            </a:r>
            <a:endParaRPr/>
          </a:p>
        </p:txBody>
      </p:sp>
      <p:pic>
        <p:nvPicPr>
          <p:cNvPr id="61" name="Google Shape;61;p14"/>
          <p:cNvPicPr preferRelativeResize="0"/>
          <p:nvPr/>
        </p:nvPicPr>
        <p:blipFill rotWithShape="1">
          <a:blip r:embed="rId3">
            <a:alphaModFix/>
          </a:blip>
          <a:srcRect b="0" l="0" r="0" t="0"/>
          <a:stretch/>
        </p:blipFill>
        <p:spPr>
          <a:xfrm>
            <a:off x="3777150" y="661250"/>
            <a:ext cx="5094634" cy="3820976"/>
          </a:xfrm>
          <a:prstGeom prst="rect">
            <a:avLst/>
          </a:prstGeom>
          <a:noFill/>
          <a:ln>
            <a:noFill/>
          </a:ln>
        </p:spPr>
      </p:pic>
      <p:sp>
        <p:nvSpPr>
          <p:cNvPr id="62" name="Google Shape;62;p14"/>
          <p:cNvSpPr txBox="1"/>
          <p:nvPr/>
        </p:nvSpPr>
        <p:spPr>
          <a:xfrm>
            <a:off x="414875" y="977350"/>
            <a:ext cx="2851800" cy="36327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n" sz="1400" u="none" cap="none" strike="noStrike">
                <a:solidFill>
                  <a:schemeClr val="dk1"/>
                </a:solidFill>
                <a:highlight>
                  <a:srgbClr val="FFFFFF"/>
                </a:highlight>
                <a:latin typeface="Georgia"/>
                <a:ea typeface="Georgia"/>
                <a:cs typeface="Georgia"/>
                <a:sym typeface="Georgia"/>
              </a:rPr>
              <a:t>Database adalah susunan record data operasional lengkap dari suatu organisasi atau perusahaan, yang diorganisir dan disimpan secara terintegrasi dengan menggunakan metode tertentu dalam komputer sehingga mampu memenuhi informasi yang optimal yang dibutuhkan oleh para pengguna. Database sangat penting dalam kehidupan dan pada zaman modern yang sekarang ini karena database merupakan landasan bagi pembuatan dan pengembangan program aplikasi.</a:t>
            </a:r>
            <a:endParaRPr b="0" i="0" sz="1400" u="none" cap="none" strike="noStrike">
              <a:solidFill>
                <a:srgbClr val="000000"/>
              </a:solidFill>
              <a:latin typeface="Georgia"/>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pic>
        <p:nvPicPr>
          <p:cNvPr id="172" name="Google Shape;172;p32"/>
          <p:cNvPicPr preferRelativeResize="0"/>
          <p:nvPr/>
        </p:nvPicPr>
        <p:blipFill rotWithShape="1">
          <a:blip r:embed="rId3">
            <a:alphaModFix/>
          </a:blip>
          <a:srcRect b="0" l="0" r="0" t="0"/>
          <a:stretch/>
        </p:blipFill>
        <p:spPr>
          <a:xfrm>
            <a:off x="1087188" y="152400"/>
            <a:ext cx="6969628" cy="4838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pic>
        <p:nvPicPr>
          <p:cNvPr id="177" name="Google Shape;177;p33"/>
          <p:cNvPicPr preferRelativeResize="0"/>
          <p:nvPr/>
        </p:nvPicPr>
        <p:blipFill rotWithShape="1">
          <a:blip r:embed="rId3">
            <a:alphaModFix/>
          </a:blip>
          <a:srcRect b="0" l="0" r="72342" t="0"/>
          <a:stretch/>
        </p:blipFill>
        <p:spPr>
          <a:xfrm>
            <a:off x="1165150" y="778400"/>
            <a:ext cx="2241026" cy="3428725"/>
          </a:xfrm>
          <a:prstGeom prst="rect">
            <a:avLst/>
          </a:prstGeom>
          <a:noFill/>
          <a:ln>
            <a:noFill/>
          </a:ln>
        </p:spPr>
      </p:pic>
      <p:pic>
        <p:nvPicPr>
          <p:cNvPr id="178" name="Google Shape;178;p33"/>
          <p:cNvPicPr preferRelativeResize="0"/>
          <p:nvPr/>
        </p:nvPicPr>
        <p:blipFill rotWithShape="1">
          <a:blip r:embed="rId4">
            <a:alphaModFix/>
          </a:blip>
          <a:srcRect b="0" l="0" r="0" t="0"/>
          <a:stretch/>
        </p:blipFill>
        <p:spPr>
          <a:xfrm>
            <a:off x="3603650" y="434813"/>
            <a:ext cx="4893174" cy="42738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34"/>
          <p:cNvPicPr preferRelativeResize="0"/>
          <p:nvPr/>
        </p:nvPicPr>
        <p:blipFill rotWithShape="1">
          <a:blip r:embed="rId3">
            <a:alphaModFix/>
          </a:blip>
          <a:srcRect b="0" l="0" r="29258" t="0"/>
          <a:stretch/>
        </p:blipFill>
        <p:spPr>
          <a:xfrm>
            <a:off x="379450" y="152400"/>
            <a:ext cx="3707950" cy="4838700"/>
          </a:xfrm>
          <a:prstGeom prst="rect">
            <a:avLst/>
          </a:prstGeom>
          <a:noFill/>
          <a:ln>
            <a:noFill/>
          </a:ln>
        </p:spPr>
      </p:pic>
      <p:pic>
        <p:nvPicPr>
          <p:cNvPr id="184" name="Google Shape;184;p34"/>
          <p:cNvPicPr preferRelativeResize="0"/>
          <p:nvPr/>
        </p:nvPicPr>
        <p:blipFill rotWithShape="1">
          <a:blip r:embed="rId4">
            <a:alphaModFix/>
          </a:blip>
          <a:srcRect b="0" l="0" r="0" t="0"/>
          <a:stretch/>
        </p:blipFill>
        <p:spPr>
          <a:xfrm>
            <a:off x="4213375" y="1186513"/>
            <a:ext cx="4432748" cy="27704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35"/>
          <p:cNvPicPr preferRelativeResize="0"/>
          <p:nvPr/>
        </p:nvPicPr>
        <p:blipFill rotWithShape="1">
          <a:blip r:embed="rId3">
            <a:alphaModFix/>
          </a:blip>
          <a:srcRect b="0" l="0" r="0" t="0"/>
          <a:stretch/>
        </p:blipFill>
        <p:spPr>
          <a:xfrm>
            <a:off x="211650" y="404150"/>
            <a:ext cx="4284342" cy="4128275"/>
          </a:xfrm>
          <a:prstGeom prst="rect">
            <a:avLst/>
          </a:prstGeom>
          <a:noFill/>
          <a:ln>
            <a:noFill/>
          </a:ln>
        </p:spPr>
      </p:pic>
      <p:pic>
        <p:nvPicPr>
          <p:cNvPr id="190" name="Google Shape;190;p35"/>
          <p:cNvPicPr preferRelativeResize="0"/>
          <p:nvPr/>
        </p:nvPicPr>
        <p:blipFill rotWithShape="1">
          <a:blip r:embed="rId4">
            <a:alphaModFix/>
          </a:blip>
          <a:srcRect b="0" l="0" r="0" t="0"/>
          <a:stretch/>
        </p:blipFill>
        <p:spPr>
          <a:xfrm>
            <a:off x="4648037" y="453513"/>
            <a:ext cx="4181288" cy="40789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lang="en"/>
              <a:t>Thankyou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5"/>
          <p:cNvPicPr preferRelativeResize="0"/>
          <p:nvPr/>
        </p:nvPicPr>
        <p:blipFill rotWithShape="1">
          <a:blip r:embed="rId3">
            <a:alphaModFix/>
          </a:blip>
          <a:srcRect b="0" l="0" r="0" t="0"/>
          <a:stretch/>
        </p:blipFill>
        <p:spPr>
          <a:xfrm>
            <a:off x="152400" y="448575"/>
            <a:ext cx="8839200" cy="4419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id="72" name="Google Shape;72;p16"/>
          <p:cNvPicPr preferRelativeResize="0"/>
          <p:nvPr/>
        </p:nvPicPr>
        <p:blipFill rotWithShape="1">
          <a:blip r:embed="rId3">
            <a:alphaModFix/>
          </a:blip>
          <a:srcRect b="0" l="0" r="0" t="0"/>
          <a:stretch/>
        </p:blipFill>
        <p:spPr>
          <a:xfrm>
            <a:off x="1752600" y="190500"/>
            <a:ext cx="5638800" cy="4762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7"/>
          <p:cNvSpPr txBox="1"/>
          <p:nvPr>
            <p:ph type="title"/>
          </p:nvPr>
        </p:nvSpPr>
        <p:spPr>
          <a:xfrm>
            <a:off x="311700" y="198100"/>
            <a:ext cx="2960400" cy="1113300"/>
          </a:xfrm>
          <a:prstGeom prst="rect">
            <a:avLst/>
          </a:prstGeom>
          <a:noFill/>
          <a:ln>
            <a:noFill/>
          </a:ln>
        </p:spPr>
        <p:txBody>
          <a:bodyPr anchorCtr="0" anchor="b" bIns="91425" lIns="91425" spcFirstLastPara="1" rIns="91425" wrap="square" tIns="91425">
            <a:normAutofit fontScale="90000"/>
          </a:bodyPr>
          <a:lstStyle/>
          <a:p>
            <a:pPr indent="0" lvl="0" marL="0" rtl="0" algn="l">
              <a:lnSpc>
                <a:spcPct val="117391"/>
              </a:lnSpc>
              <a:spcBef>
                <a:spcPts val="0"/>
              </a:spcBef>
              <a:spcAft>
                <a:spcPts val="0"/>
              </a:spcAft>
              <a:buSzPct val="161616"/>
              <a:buNone/>
            </a:pPr>
            <a:r>
              <a:rPr b="1" lang="en" sz="1650">
                <a:solidFill>
                  <a:srgbClr val="222222"/>
                </a:solidFill>
                <a:highlight>
                  <a:srgbClr val="FFFFFF"/>
                </a:highlight>
                <a:latin typeface="Georgia"/>
                <a:ea typeface="Georgia"/>
                <a:cs typeface="Georgia"/>
                <a:sym typeface="Georgia"/>
              </a:rPr>
              <a:t>RDBMS (Relational Database Management System)</a:t>
            </a:r>
            <a:endParaRPr b="1">
              <a:latin typeface="Georgia"/>
              <a:ea typeface="Georgia"/>
              <a:cs typeface="Georgia"/>
              <a:sym typeface="Georgia"/>
            </a:endParaRPr>
          </a:p>
        </p:txBody>
      </p:sp>
      <p:sp>
        <p:nvSpPr>
          <p:cNvPr id="78" name="Google Shape;78;p1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p>
            <a:pPr indent="0" lvl="0" marL="0" rtl="0" algn="just">
              <a:lnSpc>
                <a:spcPct val="115000"/>
              </a:lnSpc>
              <a:spcBef>
                <a:spcPts val="0"/>
              </a:spcBef>
              <a:spcAft>
                <a:spcPts val="1200"/>
              </a:spcAft>
              <a:buSzPts val="1200"/>
              <a:buNone/>
            </a:pPr>
            <a:r>
              <a:rPr lang="en">
                <a:solidFill>
                  <a:srgbClr val="000000"/>
                </a:solidFill>
                <a:highlight>
                  <a:srgbClr val="FFFFFF"/>
                </a:highlight>
                <a:latin typeface="Georgia"/>
                <a:ea typeface="Georgia"/>
                <a:cs typeface="Georgia"/>
                <a:sym typeface="Georgia"/>
              </a:rPr>
              <a:t>RDBMS adalah kependekan dari Relational Database Management System. RDBMS adalah program yang melayani sistem basis data yang entitas utamanya terdiri dari tabel-tabel yang mempunyai relasi dari satu tabel ke tabel yang lain. Dengan relational database ini maka data akan secara konsisten disimpan di suatu tabel, kemudian tabel lain yang membutuhkan data lainnya tinggal menghubungkan melalui foreign key.</a:t>
            </a:r>
            <a:endParaRPr>
              <a:solidFill>
                <a:srgbClr val="000000"/>
              </a:solidFill>
              <a:latin typeface="Georgia"/>
              <a:ea typeface="Georgia"/>
              <a:cs typeface="Georgia"/>
              <a:sym typeface="Georgia"/>
            </a:endParaRPr>
          </a:p>
        </p:txBody>
      </p:sp>
      <p:pic>
        <p:nvPicPr>
          <p:cNvPr id="79" name="Google Shape;79;p17"/>
          <p:cNvPicPr preferRelativeResize="0"/>
          <p:nvPr/>
        </p:nvPicPr>
        <p:blipFill rotWithShape="1">
          <a:blip r:embed="rId3">
            <a:alphaModFix/>
          </a:blip>
          <a:srcRect b="0" l="0" r="0" t="0"/>
          <a:stretch/>
        </p:blipFill>
        <p:spPr>
          <a:xfrm>
            <a:off x="3272100" y="1311300"/>
            <a:ext cx="5719499" cy="236495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8"/>
          <p:cNvPicPr preferRelativeResize="0"/>
          <p:nvPr/>
        </p:nvPicPr>
        <p:blipFill rotWithShape="1">
          <a:blip r:embed="rId3">
            <a:alphaModFix/>
          </a:blip>
          <a:srcRect b="0" l="0" r="0" t="0"/>
          <a:stretch/>
        </p:blipFill>
        <p:spPr>
          <a:xfrm>
            <a:off x="2709863" y="728663"/>
            <a:ext cx="3724275" cy="3686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id="89" name="Google Shape;89;p19"/>
          <p:cNvPicPr preferRelativeResize="0"/>
          <p:nvPr/>
        </p:nvPicPr>
        <p:blipFill rotWithShape="1">
          <a:blip r:embed="rId3">
            <a:alphaModFix/>
          </a:blip>
          <a:srcRect b="0" l="0" r="0" t="0"/>
          <a:stretch/>
        </p:blipFill>
        <p:spPr>
          <a:xfrm>
            <a:off x="3692500" y="1604975"/>
            <a:ext cx="5250900" cy="1933575"/>
          </a:xfrm>
          <a:prstGeom prst="rect">
            <a:avLst/>
          </a:prstGeom>
          <a:noFill/>
          <a:ln>
            <a:noFill/>
          </a:ln>
        </p:spPr>
      </p:pic>
      <p:sp>
        <p:nvSpPr>
          <p:cNvPr id="90" name="Google Shape;90;p19"/>
          <p:cNvSpPr txBox="1"/>
          <p:nvPr/>
        </p:nvSpPr>
        <p:spPr>
          <a:xfrm>
            <a:off x="444250" y="432138"/>
            <a:ext cx="3000000" cy="42792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0"/>
              </a:spcAft>
              <a:buClr>
                <a:srgbClr val="000000"/>
              </a:buClr>
              <a:buSzPts val="1400"/>
              <a:buFont typeface="Arial"/>
              <a:buNone/>
            </a:pPr>
            <a:r>
              <a:rPr b="0" i="0" lang="en" sz="1400" u="none" cap="none" strike="noStrike">
                <a:solidFill>
                  <a:srgbClr val="393939"/>
                </a:solidFill>
                <a:highlight>
                  <a:srgbClr val="FFFFFF"/>
                </a:highlight>
                <a:latin typeface="Georgia"/>
                <a:ea typeface="Georgia"/>
                <a:cs typeface="Georgia"/>
                <a:sym typeface="Georgia"/>
              </a:rPr>
              <a:t>Pada sebuah database, relasi dihubungkan dengan dua tabel yang dihubungkan melalui kolom </a:t>
            </a:r>
            <a:r>
              <a:rPr b="0" i="1" lang="en" sz="1400" u="none" cap="none" strike="noStrike">
                <a:solidFill>
                  <a:srgbClr val="393939"/>
                </a:solidFill>
                <a:highlight>
                  <a:srgbClr val="FFFFFF"/>
                </a:highlight>
                <a:latin typeface="Georgia"/>
                <a:ea typeface="Georgia"/>
                <a:cs typeface="Georgia"/>
                <a:sym typeface="Georgia"/>
              </a:rPr>
              <a:t>foreign key</a:t>
            </a:r>
            <a:r>
              <a:rPr b="0" i="0" lang="en" sz="1400" u="none" cap="none" strike="noStrike">
                <a:solidFill>
                  <a:srgbClr val="393939"/>
                </a:solidFill>
                <a:highlight>
                  <a:srgbClr val="FFFFFF"/>
                </a:highlight>
                <a:latin typeface="Georgia"/>
                <a:ea typeface="Georgia"/>
                <a:cs typeface="Georgia"/>
                <a:sym typeface="Georgia"/>
              </a:rPr>
              <a:t> pada tabel pertama dengan </a:t>
            </a:r>
            <a:r>
              <a:rPr b="0" i="1" lang="en" sz="1400" u="none" cap="none" strike="noStrike">
                <a:solidFill>
                  <a:srgbClr val="393939"/>
                </a:solidFill>
                <a:highlight>
                  <a:srgbClr val="FFFFFF"/>
                </a:highlight>
                <a:latin typeface="Georgia"/>
                <a:ea typeface="Georgia"/>
                <a:cs typeface="Georgia"/>
                <a:sym typeface="Georgia"/>
              </a:rPr>
              <a:t>primary key</a:t>
            </a:r>
            <a:r>
              <a:rPr b="0" i="0" lang="en" sz="1400" u="none" cap="none" strike="noStrike">
                <a:solidFill>
                  <a:srgbClr val="393939"/>
                </a:solidFill>
                <a:highlight>
                  <a:srgbClr val="FFFFFF"/>
                </a:highlight>
                <a:latin typeface="Georgia"/>
                <a:ea typeface="Georgia"/>
                <a:cs typeface="Georgia"/>
                <a:sym typeface="Georgia"/>
              </a:rPr>
              <a:t> tabel kedua.</a:t>
            </a:r>
            <a:endParaRPr b="0" i="0" sz="1400" u="none" cap="none" strike="noStrike">
              <a:solidFill>
                <a:srgbClr val="393939"/>
              </a:solidFill>
              <a:highlight>
                <a:srgbClr val="FFFFFF"/>
              </a:highlight>
              <a:latin typeface="Georgia"/>
              <a:ea typeface="Georgia"/>
              <a:cs typeface="Georgia"/>
              <a:sym typeface="Georgia"/>
            </a:endParaRPr>
          </a:p>
          <a:p>
            <a:pPr indent="0" lvl="0" marL="0" marR="0" rtl="0" algn="just">
              <a:lnSpc>
                <a:spcPct val="100000"/>
              </a:lnSpc>
              <a:spcBef>
                <a:spcPts val="0"/>
              </a:spcBef>
              <a:spcAft>
                <a:spcPts val="0"/>
              </a:spcAft>
              <a:buClr>
                <a:srgbClr val="000000"/>
              </a:buClr>
              <a:buSzPts val="1400"/>
              <a:buFont typeface="Arial"/>
              <a:buNone/>
            </a:pPr>
            <a:r>
              <a:rPr b="0" i="0" lang="en" sz="1400" u="none" cap="none" strike="noStrike">
                <a:solidFill>
                  <a:srgbClr val="393939"/>
                </a:solidFill>
                <a:highlight>
                  <a:srgbClr val="FFFFFF"/>
                </a:highlight>
                <a:latin typeface="Georgia"/>
                <a:ea typeface="Georgia"/>
                <a:cs typeface="Georgia"/>
                <a:sym typeface="Georgia"/>
              </a:rPr>
              <a:t>Berdasarkan gambar berikut terdapat 2 tabel yaitu tabel dosen dan tabel jurusan yang memiliki </a:t>
            </a:r>
            <a:r>
              <a:rPr b="0" i="1" lang="en" sz="1400" u="none" cap="none" strike="noStrike">
                <a:solidFill>
                  <a:srgbClr val="393939"/>
                </a:solidFill>
                <a:highlight>
                  <a:srgbClr val="FFFFFF"/>
                </a:highlight>
                <a:latin typeface="Georgia"/>
                <a:ea typeface="Georgia"/>
                <a:cs typeface="Georgia"/>
                <a:sym typeface="Georgia"/>
              </a:rPr>
              <a:t>primary key</a:t>
            </a:r>
            <a:r>
              <a:rPr b="0" i="0" lang="en" sz="1400" u="none" cap="none" strike="noStrike">
                <a:solidFill>
                  <a:srgbClr val="393939"/>
                </a:solidFill>
                <a:highlight>
                  <a:srgbClr val="FFFFFF"/>
                </a:highlight>
                <a:latin typeface="Georgia"/>
                <a:ea typeface="Georgia"/>
                <a:cs typeface="Georgia"/>
                <a:sym typeface="Georgia"/>
              </a:rPr>
              <a:t> dan </a:t>
            </a:r>
            <a:r>
              <a:rPr b="0" i="1" lang="en" sz="1400" u="none" cap="none" strike="noStrike">
                <a:solidFill>
                  <a:srgbClr val="393939"/>
                </a:solidFill>
                <a:highlight>
                  <a:srgbClr val="FFFFFF"/>
                </a:highlight>
                <a:latin typeface="Georgia"/>
                <a:ea typeface="Georgia"/>
                <a:cs typeface="Georgia"/>
                <a:sym typeface="Georgia"/>
              </a:rPr>
              <a:t>foreign key</a:t>
            </a:r>
            <a:r>
              <a:rPr b="0" i="0" lang="en" sz="1400" u="none" cap="none" strike="noStrike">
                <a:solidFill>
                  <a:srgbClr val="393939"/>
                </a:solidFill>
                <a:highlight>
                  <a:srgbClr val="FFFFFF"/>
                </a:highlight>
                <a:latin typeface="Georgia"/>
                <a:ea typeface="Georgia"/>
                <a:cs typeface="Georgia"/>
                <a:sym typeface="Georgia"/>
              </a:rPr>
              <a:t>. Pada tabel jurusan terdapat </a:t>
            </a:r>
            <a:r>
              <a:rPr b="0" i="1" lang="en" sz="1400" u="none" cap="none" strike="noStrike">
                <a:solidFill>
                  <a:srgbClr val="393939"/>
                </a:solidFill>
                <a:highlight>
                  <a:srgbClr val="FFFFFF"/>
                </a:highlight>
                <a:latin typeface="Georgia"/>
                <a:ea typeface="Georgia"/>
                <a:cs typeface="Georgia"/>
                <a:sym typeface="Georgia"/>
              </a:rPr>
              <a:t>primary key</a:t>
            </a:r>
            <a:r>
              <a:rPr b="0" i="0" lang="en" sz="1400" u="none" cap="none" strike="noStrike">
                <a:solidFill>
                  <a:srgbClr val="393939"/>
                </a:solidFill>
                <a:highlight>
                  <a:srgbClr val="FFFFFF"/>
                </a:highlight>
                <a:latin typeface="Georgia"/>
                <a:ea typeface="Georgia"/>
                <a:cs typeface="Georgia"/>
                <a:sym typeface="Georgia"/>
              </a:rPr>
              <a:t> </a:t>
            </a:r>
            <a:r>
              <a:rPr b="1" i="0" lang="en" sz="1400" u="none" cap="none" strike="noStrike">
                <a:solidFill>
                  <a:srgbClr val="FFCC00"/>
                </a:solidFill>
                <a:highlight>
                  <a:srgbClr val="FFFFFF"/>
                </a:highlight>
                <a:latin typeface="Georgia"/>
                <a:ea typeface="Georgia"/>
                <a:cs typeface="Georgia"/>
                <a:sym typeface="Georgia"/>
              </a:rPr>
              <a:t>id_jurusan</a:t>
            </a:r>
            <a:r>
              <a:rPr b="0" i="0" lang="en" sz="1400" u="none" cap="none" strike="noStrike">
                <a:solidFill>
                  <a:srgbClr val="393939"/>
                </a:solidFill>
                <a:highlight>
                  <a:srgbClr val="FFFFFF"/>
                </a:highlight>
                <a:latin typeface="Georgia"/>
                <a:ea typeface="Georgia"/>
                <a:cs typeface="Georgia"/>
                <a:sym typeface="Georgia"/>
              </a:rPr>
              <a:t> dan </a:t>
            </a:r>
            <a:r>
              <a:rPr b="0" i="1" lang="en" sz="1400" u="none" cap="none" strike="noStrike">
                <a:solidFill>
                  <a:srgbClr val="393939"/>
                </a:solidFill>
                <a:highlight>
                  <a:srgbClr val="FFFFFF"/>
                </a:highlight>
                <a:latin typeface="Georgia"/>
                <a:ea typeface="Georgia"/>
                <a:cs typeface="Georgia"/>
                <a:sym typeface="Georgia"/>
              </a:rPr>
              <a:t>foreign key</a:t>
            </a:r>
            <a:r>
              <a:rPr b="0" i="0" lang="en" sz="1400" u="none" cap="none" strike="noStrike">
                <a:solidFill>
                  <a:srgbClr val="393939"/>
                </a:solidFill>
                <a:highlight>
                  <a:srgbClr val="FFFFFF"/>
                </a:highlight>
                <a:latin typeface="Georgia"/>
                <a:ea typeface="Georgia"/>
                <a:cs typeface="Georgia"/>
                <a:sym typeface="Georgia"/>
              </a:rPr>
              <a:t> </a:t>
            </a:r>
            <a:r>
              <a:rPr b="1" i="0" lang="en" sz="1400" u="none" cap="none" strike="noStrike">
                <a:solidFill>
                  <a:srgbClr val="E84393"/>
                </a:solidFill>
                <a:highlight>
                  <a:srgbClr val="FFFFFF"/>
                </a:highlight>
                <a:latin typeface="Georgia"/>
                <a:ea typeface="Georgia"/>
                <a:cs typeface="Georgia"/>
                <a:sym typeface="Georgia"/>
              </a:rPr>
              <a:t>dosen_id_dosen</a:t>
            </a:r>
            <a:r>
              <a:rPr b="0" i="0" lang="en" sz="1400" u="none" cap="none" strike="noStrike">
                <a:solidFill>
                  <a:srgbClr val="393939"/>
                </a:solidFill>
                <a:highlight>
                  <a:srgbClr val="FFFFFF"/>
                </a:highlight>
                <a:latin typeface="Georgia"/>
                <a:ea typeface="Georgia"/>
                <a:cs typeface="Georgia"/>
                <a:sym typeface="Georgia"/>
              </a:rPr>
              <a:t> yang berelasi ke tabel dosen. Sedangkan isi dari </a:t>
            </a:r>
            <a:r>
              <a:rPr b="0" i="1" lang="en" sz="1400" u="none" cap="none" strike="noStrike">
                <a:solidFill>
                  <a:srgbClr val="393939"/>
                </a:solidFill>
                <a:highlight>
                  <a:srgbClr val="FFFFFF"/>
                </a:highlight>
                <a:latin typeface="Georgia"/>
                <a:ea typeface="Georgia"/>
                <a:cs typeface="Georgia"/>
                <a:sym typeface="Georgia"/>
              </a:rPr>
              <a:t>foreign key</a:t>
            </a:r>
            <a:r>
              <a:rPr b="0" i="0" lang="en" sz="1400" u="none" cap="none" strike="noStrike">
                <a:solidFill>
                  <a:srgbClr val="393939"/>
                </a:solidFill>
                <a:highlight>
                  <a:srgbClr val="FFFFFF"/>
                </a:highlight>
                <a:latin typeface="Georgia"/>
                <a:ea typeface="Georgia"/>
                <a:cs typeface="Georgia"/>
                <a:sym typeface="Georgia"/>
              </a:rPr>
              <a:t> </a:t>
            </a:r>
            <a:r>
              <a:rPr b="1" i="0" lang="en" sz="1400" u="none" cap="none" strike="noStrike">
                <a:solidFill>
                  <a:srgbClr val="E84393"/>
                </a:solidFill>
                <a:highlight>
                  <a:srgbClr val="FFFFFF"/>
                </a:highlight>
                <a:latin typeface="Georgia"/>
                <a:ea typeface="Georgia"/>
                <a:cs typeface="Georgia"/>
                <a:sym typeface="Georgia"/>
              </a:rPr>
              <a:t>dosen_id_dosen</a:t>
            </a:r>
            <a:r>
              <a:rPr b="0" i="0" lang="en" sz="1400" u="none" cap="none" strike="noStrike">
                <a:solidFill>
                  <a:srgbClr val="393939"/>
                </a:solidFill>
                <a:highlight>
                  <a:srgbClr val="FFFFFF"/>
                </a:highlight>
                <a:latin typeface="Georgia"/>
                <a:ea typeface="Georgia"/>
                <a:cs typeface="Georgia"/>
                <a:sym typeface="Georgia"/>
              </a:rPr>
              <a:t> adalah </a:t>
            </a:r>
            <a:r>
              <a:rPr b="1" i="0" lang="en" sz="1400" u="none" cap="none" strike="noStrike">
                <a:solidFill>
                  <a:srgbClr val="FFCC00"/>
                </a:solidFill>
                <a:highlight>
                  <a:srgbClr val="FFFFFF"/>
                </a:highlight>
                <a:latin typeface="Georgia"/>
                <a:ea typeface="Georgia"/>
                <a:cs typeface="Georgia"/>
                <a:sym typeface="Georgia"/>
              </a:rPr>
              <a:t>id_dosen</a:t>
            </a:r>
            <a:r>
              <a:rPr b="0" i="0" lang="en" sz="1400" u="none" cap="none" strike="noStrike">
                <a:solidFill>
                  <a:srgbClr val="393939"/>
                </a:solidFill>
                <a:highlight>
                  <a:srgbClr val="FFFFFF"/>
                </a:highlight>
                <a:latin typeface="Georgia"/>
                <a:ea typeface="Georgia"/>
                <a:cs typeface="Georgia"/>
                <a:sym typeface="Georgia"/>
              </a:rPr>
              <a:t> pada tabel dosen. </a:t>
            </a:r>
            <a:r>
              <a:rPr b="0" i="1" lang="en" sz="1400" u="none" cap="none" strike="noStrike">
                <a:solidFill>
                  <a:srgbClr val="393939"/>
                </a:solidFill>
                <a:highlight>
                  <a:srgbClr val="FFFFFF"/>
                </a:highlight>
                <a:latin typeface="Georgia"/>
                <a:ea typeface="Georgia"/>
                <a:cs typeface="Georgia"/>
                <a:sym typeface="Georgia"/>
              </a:rPr>
              <a:t>Foreign key</a:t>
            </a:r>
            <a:r>
              <a:rPr b="0" i="0" lang="en" sz="1400" u="none" cap="none" strike="noStrike">
                <a:solidFill>
                  <a:srgbClr val="393939"/>
                </a:solidFill>
                <a:highlight>
                  <a:srgbClr val="FFFFFF"/>
                </a:highlight>
                <a:latin typeface="Georgia"/>
                <a:ea typeface="Georgia"/>
                <a:cs typeface="Georgia"/>
                <a:sym typeface="Georgia"/>
              </a:rPr>
              <a:t> yang ada pada tabel jurusan digunakan untuk menghubungkan tabel dosen dengan tabel jurusan.</a:t>
            </a:r>
            <a:endParaRPr b="0" i="0" sz="1400" u="none" cap="none" strike="noStrike">
              <a:solidFill>
                <a:srgbClr val="000000"/>
              </a:solidFill>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id="95" name="Google Shape;95;p20"/>
          <p:cNvPicPr preferRelativeResize="0"/>
          <p:nvPr/>
        </p:nvPicPr>
        <p:blipFill rotWithShape="1">
          <a:blip r:embed="rId3">
            <a:alphaModFix/>
          </a:blip>
          <a:srcRect b="0" l="0" r="0" t="0"/>
          <a:stretch/>
        </p:blipFill>
        <p:spPr>
          <a:xfrm>
            <a:off x="152400" y="892825"/>
            <a:ext cx="8839199" cy="318247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21"/>
          <p:cNvPicPr preferRelativeResize="0"/>
          <p:nvPr/>
        </p:nvPicPr>
        <p:blipFill rotWithShape="1">
          <a:blip r:embed="rId3">
            <a:alphaModFix/>
          </a:blip>
          <a:srcRect b="0" l="0" r="0" t="0"/>
          <a:stretch/>
        </p:blipFill>
        <p:spPr>
          <a:xfrm>
            <a:off x="3641700" y="1617475"/>
            <a:ext cx="5253524" cy="1908550"/>
          </a:xfrm>
          <a:prstGeom prst="rect">
            <a:avLst/>
          </a:prstGeom>
          <a:noFill/>
          <a:ln>
            <a:noFill/>
          </a:ln>
        </p:spPr>
      </p:pic>
      <p:sp>
        <p:nvSpPr>
          <p:cNvPr id="101" name="Google Shape;101;p21"/>
          <p:cNvSpPr txBox="1"/>
          <p:nvPr/>
        </p:nvSpPr>
        <p:spPr>
          <a:xfrm>
            <a:off x="197450" y="114150"/>
            <a:ext cx="3258000" cy="4915200"/>
          </a:xfrm>
          <a:prstGeom prst="rect">
            <a:avLst/>
          </a:prstGeom>
          <a:noFill/>
          <a:ln>
            <a:noFill/>
          </a:ln>
        </p:spPr>
        <p:txBody>
          <a:bodyPr anchorCtr="0" anchor="ctr"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200"/>
              <a:buFont typeface="Arial"/>
              <a:buNone/>
            </a:pPr>
            <a:r>
              <a:rPr b="0" i="0" lang="en" sz="1200" u="none" cap="none" strike="noStrike">
                <a:solidFill>
                  <a:srgbClr val="393939"/>
                </a:solidFill>
                <a:highlight>
                  <a:srgbClr val="FFFFFF"/>
                </a:highlight>
                <a:latin typeface="Georgia"/>
                <a:ea typeface="Georgia"/>
                <a:cs typeface="Georgia"/>
                <a:sym typeface="Georgia"/>
              </a:rPr>
              <a:t>Beberapa hal yang harus kamu ketahui tentang </a:t>
            </a:r>
            <a:r>
              <a:rPr b="0" i="1" lang="en" sz="1200" u="none" cap="none" strike="noStrike">
                <a:solidFill>
                  <a:srgbClr val="393939"/>
                </a:solidFill>
                <a:highlight>
                  <a:srgbClr val="FFFFFF"/>
                </a:highlight>
                <a:latin typeface="Georgia"/>
                <a:ea typeface="Georgia"/>
                <a:cs typeface="Georgia"/>
                <a:sym typeface="Georgia"/>
              </a:rPr>
              <a:t>foreign key</a:t>
            </a:r>
            <a:r>
              <a:rPr b="0" i="0" lang="en" sz="1200" u="none" cap="none" strike="noStrike">
                <a:solidFill>
                  <a:srgbClr val="393939"/>
                </a:solidFill>
                <a:highlight>
                  <a:srgbClr val="FFFFFF"/>
                </a:highlight>
                <a:latin typeface="Georgia"/>
                <a:ea typeface="Georgia"/>
                <a:cs typeface="Georgia"/>
                <a:sym typeface="Georgia"/>
              </a:rPr>
              <a:t> &amp; </a:t>
            </a:r>
            <a:r>
              <a:rPr b="0" i="1" lang="en" sz="1200" u="none" cap="none" strike="noStrike">
                <a:solidFill>
                  <a:srgbClr val="393939"/>
                </a:solidFill>
                <a:highlight>
                  <a:srgbClr val="FFFFFF"/>
                </a:highlight>
                <a:latin typeface="Georgia"/>
                <a:ea typeface="Georgia"/>
                <a:cs typeface="Georgia"/>
                <a:sym typeface="Georgia"/>
              </a:rPr>
              <a:t>primary key</a:t>
            </a:r>
            <a:r>
              <a:rPr b="0" i="0" lang="en" sz="1200" u="none" cap="none" strike="noStrike">
                <a:solidFill>
                  <a:srgbClr val="393939"/>
                </a:solidFill>
                <a:highlight>
                  <a:srgbClr val="FFFFFF"/>
                </a:highlight>
                <a:latin typeface="Georgia"/>
                <a:ea typeface="Georgia"/>
                <a:cs typeface="Georgia"/>
                <a:sym typeface="Georgia"/>
              </a:rPr>
              <a:t>:</a:t>
            </a:r>
            <a:endParaRPr b="0" i="0" sz="1200" u="none" cap="none" strike="noStrike">
              <a:solidFill>
                <a:srgbClr val="393939"/>
              </a:solidFill>
              <a:highlight>
                <a:srgbClr val="FFFFFF"/>
              </a:highlight>
              <a:latin typeface="Georgia"/>
              <a:ea typeface="Georgia"/>
              <a:cs typeface="Georgia"/>
              <a:sym typeface="Georgia"/>
            </a:endParaRPr>
          </a:p>
          <a:p>
            <a:pPr indent="-304800" lvl="0" marL="457200" marR="0" rtl="0" algn="just">
              <a:lnSpc>
                <a:spcPct val="100000"/>
              </a:lnSpc>
              <a:spcBef>
                <a:spcPts val="800"/>
              </a:spcBef>
              <a:spcAft>
                <a:spcPts val="0"/>
              </a:spcAft>
              <a:buClr>
                <a:srgbClr val="393939"/>
              </a:buClr>
              <a:buSzPts val="1200"/>
              <a:buFont typeface="Georgia"/>
              <a:buChar char="●"/>
            </a:pPr>
            <a:r>
              <a:rPr b="0" i="0" lang="en" sz="1200" u="none" cap="none" strike="noStrike">
                <a:solidFill>
                  <a:srgbClr val="393939"/>
                </a:solidFill>
                <a:highlight>
                  <a:srgbClr val="FFFFFF"/>
                </a:highlight>
                <a:latin typeface="Georgia"/>
                <a:ea typeface="Georgia"/>
                <a:cs typeface="Georgia"/>
                <a:sym typeface="Georgia"/>
              </a:rPr>
              <a:t>Harus unik</a:t>
            </a:r>
            <a:endParaRPr b="0" i="0" sz="1200" u="none" cap="none" strike="noStrike">
              <a:solidFill>
                <a:srgbClr val="393939"/>
              </a:solidFill>
              <a:highlight>
                <a:srgbClr val="FFFFFF"/>
              </a:highlight>
              <a:latin typeface="Georgia"/>
              <a:ea typeface="Georgia"/>
              <a:cs typeface="Georgia"/>
              <a:sym typeface="Georgia"/>
            </a:endParaRPr>
          </a:p>
          <a:p>
            <a:pPr indent="-304800" lvl="0" marL="457200" marR="0" rtl="0" algn="just">
              <a:lnSpc>
                <a:spcPct val="115000"/>
              </a:lnSpc>
              <a:spcBef>
                <a:spcPts val="800"/>
              </a:spcBef>
              <a:spcAft>
                <a:spcPts val="0"/>
              </a:spcAft>
              <a:buClr>
                <a:srgbClr val="393939"/>
              </a:buClr>
              <a:buSzPts val="1200"/>
              <a:buFont typeface="Georgia"/>
              <a:buChar char="●"/>
            </a:pPr>
            <a:r>
              <a:rPr b="0" i="0" lang="en" sz="1200" u="none" cap="none" strike="noStrike">
                <a:solidFill>
                  <a:srgbClr val="393939"/>
                </a:solidFill>
                <a:highlight>
                  <a:srgbClr val="FFFFFF"/>
                </a:highlight>
                <a:latin typeface="Georgia"/>
                <a:ea typeface="Georgia"/>
                <a:cs typeface="Georgia"/>
                <a:sym typeface="Georgia"/>
              </a:rPr>
              <a:t>Tabel hanya boleh memiliki satu </a:t>
            </a:r>
            <a:r>
              <a:rPr b="0" i="1" lang="en" sz="1200" u="none" cap="none" strike="noStrike">
                <a:solidFill>
                  <a:srgbClr val="393939"/>
                </a:solidFill>
                <a:highlight>
                  <a:srgbClr val="FFFFFF"/>
                </a:highlight>
                <a:latin typeface="Georgia"/>
                <a:ea typeface="Georgia"/>
                <a:cs typeface="Georgia"/>
                <a:sym typeface="Georgia"/>
              </a:rPr>
              <a:t>primary key</a:t>
            </a:r>
            <a:r>
              <a:rPr b="0" i="0" lang="en" sz="1200" u="none" cap="none" strike="noStrike">
                <a:solidFill>
                  <a:srgbClr val="393939"/>
                </a:solidFill>
                <a:highlight>
                  <a:srgbClr val="FFFFFF"/>
                </a:highlight>
                <a:latin typeface="Georgia"/>
                <a:ea typeface="Georgia"/>
                <a:cs typeface="Georgia"/>
                <a:sym typeface="Georgia"/>
              </a:rPr>
              <a:t>, namun dalam beberapa kasus boleh lebih dari 1 primary key (</a:t>
            </a:r>
            <a:r>
              <a:rPr b="0" i="1" lang="en" sz="1200" u="none" cap="none" strike="noStrike">
                <a:solidFill>
                  <a:srgbClr val="393939"/>
                </a:solidFill>
                <a:highlight>
                  <a:srgbClr val="FFFFFF"/>
                </a:highlight>
                <a:latin typeface="Georgia"/>
                <a:ea typeface="Georgia"/>
                <a:cs typeface="Georgia"/>
                <a:sym typeface="Georgia"/>
              </a:rPr>
              <a:t>composite key</a:t>
            </a:r>
            <a:r>
              <a:rPr b="0" i="0" lang="en" sz="1200" u="none" cap="none" strike="noStrike">
                <a:solidFill>
                  <a:srgbClr val="393939"/>
                </a:solidFill>
                <a:highlight>
                  <a:srgbClr val="FFFFFF"/>
                </a:highlight>
                <a:latin typeface="Georgia"/>
                <a:ea typeface="Georgia"/>
                <a:cs typeface="Georgia"/>
                <a:sym typeface="Georgia"/>
              </a:rPr>
              <a:t>)</a:t>
            </a:r>
            <a:endParaRPr b="0" i="0" sz="1200" u="none" cap="none" strike="noStrike">
              <a:solidFill>
                <a:srgbClr val="393939"/>
              </a:solidFill>
              <a:highlight>
                <a:srgbClr val="FFFFFF"/>
              </a:highlight>
              <a:latin typeface="Georgia"/>
              <a:ea typeface="Georgia"/>
              <a:cs typeface="Georgia"/>
              <a:sym typeface="Georgia"/>
            </a:endParaRPr>
          </a:p>
          <a:p>
            <a:pPr indent="-304800" lvl="0" marL="457200" marR="0" rtl="0" algn="just">
              <a:lnSpc>
                <a:spcPct val="115000"/>
              </a:lnSpc>
              <a:spcBef>
                <a:spcPts val="0"/>
              </a:spcBef>
              <a:spcAft>
                <a:spcPts val="0"/>
              </a:spcAft>
              <a:buClr>
                <a:srgbClr val="393939"/>
              </a:buClr>
              <a:buSzPts val="1200"/>
              <a:buFont typeface="Georgia"/>
              <a:buChar char="●"/>
            </a:pPr>
            <a:r>
              <a:rPr b="0" i="0" lang="en" sz="1200" u="none" cap="none" strike="noStrike">
                <a:solidFill>
                  <a:srgbClr val="393939"/>
                </a:solidFill>
                <a:highlight>
                  <a:srgbClr val="FFFFFF"/>
                </a:highlight>
                <a:latin typeface="Georgia"/>
                <a:ea typeface="Georgia"/>
                <a:cs typeface="Georgia"/>
                <a:sym typeface="Georgia"/>
              </a:rPr>
              <a:t>Tabel boleh memiliki lebih dari satu </a:t>
            </a:r>
            <a:r>
              <a:rPr b="0" i="1" lang="en" sz="1200" u="none" cap="none" strike="noStrike">
                <a:solidFill>
                  <a:srgbClr val="393939"/>
                </a:solidFill>
                <a:highlight>
                  <a:srgbClr val="FFFFFF"/>
                </a:highlight>
                <a:latin typeface="Georgia"/>
                <a:ea typeface="Georgia"/>
                <a:cs typeface="Georgia"/>
                <a:sym typeface="Georgia"/>
              </a:rPr>
              <a:t>foreign key</a:t>
            </a:r>
            <a:endParaRPr b="0" i="1" sz="1200" u="none" cap="none" strike="noStrike">
              <a:solidFill>
                <a:srgbClr val="393939"/>
              </a:solidFill>
              <a:highlight>
                <a:srgbClr val="FFFFFF"/>
              </a:highlight>
              <a:latin typeface="Georgia"/>
              <a:ea typeface="Georgia"/>
              <a:cs typeface="Georgia"/>
              <a:sym typeface="Georgia"/>
            </a:endParaRPr>
          </a:p>
          <a:p>
            <a:pPr indent="-304800" lvl="0" marL="457200" marR="0" rtl="0" algn="just">
              <a:lnSpc>
                <a:spcPct val="115000"/>
              </a:lnSpc>
              <a:spcBef>
                <a:spcPts val="0"/>
              </a:spcBef>
              <a:spcAft>
                <a:spcPts val="0"/>
              </a:spcAft>
              <a:buClr>
                <a:srgbClr val="393939"/>
              </a:buClr>
              <a:buSzPts val="1200"/>
              <a:buFont typeface="Georgia"/>
              <a:buChar char="●"/>
            </a:pPr>
            <a:r>
              <a:rPr b="0" i="1" lang="en" sz="1200" u="none" cap="none" strike="noStrike">
                <a:solidFill>
                  <a:srgbClr val="393939"/>
                </a:solidFill>
                <a:highlight>
                  <a:srgbClr val="FFFFFF"/>
                </a:highlight>
                <a:latin typeface="Georgia"/>
                <a:ea typeface="Georgia"/>
                <a:cs typeface="Georgia"/>
                <a:sym typeface="Georgia"/>
              </a:rPr>
              <a:t>Foreign key</a:t>
            </a:r>
            <a:r>
              <a:rPr b="0" i="0" lang="en" sz="1200" u="none" cap="none" strike="noStrike">
                <a:solidFill>
                  <a:srgbClr val="393939"/>
                </a:solidFill>
                <a:highlight>
                  <a:srgbClr val="FFFFFF"/>
                </a:highlight>
                <a:latin typeface="Georgia"/>
                <a:ea typeface="Georgia"/>
                <a:cs typeface="Georgia"/>
                <a:sym typeface="Georgia"/>
              </a:rPr>
              <a:t> digunakan untuk membuat relasi antar tabel</a:t>
            </a:r>
            <a:endParaRPr b="0" i="0" sz="1200" u="none" cap="none" strike="noStrike">
              <a:solidFill>
                <a:srgbClr val="393939"/>
              </a:solidFill>
              <a:highlight>
                <a:srgbClr val="FFFFFF"/>
              </a:highlight>
              <a:latin typeface="Georgia"/>
              <a:ea typeface="Georgia"/>
              <a:cs typeface="Georgia"/>
              <a:sym typeface="Georgia"/>
            </a:endParaRPr>
          </a:p>
          <a:p>
            <a:pPr indent="0" lvl="0" marL="0" marR="0" rtl="0" algn="just">
              <a:lnSpc>
                <a:spcPct val="115000"/>
              </a:lnSpc>
              <a:spcBef>
                <a:spcPts val="800"/>
              </a:spcBef>
              <a:spcAft>
                <a:spcPts val="0"/>
              </a:spcAft>
              <a:buClr>
                <a:srgbClr val="000000"/>
              </a:buClr>
              <a:buSzPts val="1200"/>
              <a:buFont typeface="Arial"/>
              <a:buNone/>
            </a:pPr>
            <a:r>
              <a:rPr b="0" i="0" lang="en" sz="1200" u="none" cap="none" strike="noStrike">
                <a:solidFill>
                  <a:srgbClr val="393939"/>
                </a:solidFill>
                <a:highlight>
                  <a:srgbClr val="FFFFFF"/>
                </a:highlight>
                <a:latin typeface="Georgia"/>
                <a:ea typeface="Georgia"/>
                <a:cs typeface="Georgia"/>
                <a:sym typeface="Georgia"/>
              </a:rPr>
              <a:t>Ada beberapa jenis relasi database, yang akan dibahas adalah:</a:t>
            </a:r>
            <a:endParaRPr b="0" i="0" sz="1200" u="none" cap="none" strike="noStrike">
              <a:solidFill>
                <a:srgbClr val="393939"/>
              </a:solidFill>
              <a:highlight>
                <a:srgbClr val="FFFFFF"/>
              </a:highlight>
              <a:latin typeface="Georgia"/>
              <a:ea typeface="Georgia"/>
              <a:cs typeface="Georgia"/>
              <a:sym typeface="Georgia"/>
            </a:endParaRPr>
          </a:p>
          <a:p>
            <a:pPr indent="-304800" lvl="0" marL="457200" marR="0" rtl="0" algn="just">
              <a:lnSpc>
                <a:spcPct val="100000"/>
              </a:lnSpc>
              <a:spcBef>
                <a:spcPts val="800"/>
              </a:spcBef>
              <a:spcAft>
                <a:spcPts val="0"/>
              </a:spcAft>
              <a:buClr>
                <a:srgbClr val="393939"/>
              </a:buClr>
              <a:buSzPts val="1200"/>
              <a:buFont typeface="Georgia"/>
              <a:buChar char="●"/>
            </a:pPr>
            <a:r>
              <a:rPr b="0" i="1" lang="en" sz="1200" u="none" cap="none" strike="noStrike">
                <a:solidFill>
                  <a:srgbClr val="393939"/>
                </a:solidFill>
                <a:highlight>
                  <a:srgbClr val="FFFFFF"/>
                </a:highlight>
                <a:latin typeface="Georgia"/>
                <a:ea typeface="Georgia"/>
                <a:cs typeface="Georgia"/>
                <a:sym typeface="Georgia"/>
              </a:rPr>
              <a:t>One to One</a:t>
            </a:r>
            <a:endParaRPr b="0" i="1" sz="1200" u="none" cap="none" strike="noStrike">
              <a:solidFill>
                <a:srgbClr val="393939"/>
              </a:solidFill>
              <a:highlight>
                <a:srgbClr val="FFFFFF"/>
              </a:highlight>
              <a:latin typeface="Georgia"/>
              <a:ea typeface="Georgia"/>
              <a:cs typeface="Georgia"/>
              <a:sym typeface="Georgia"/>
            </a:endParaRPr>
          </a:p>
          <a:p>
            <a:pPr indent="-304800" lvl="0" marL="457200" marR="0" rtl="0" algn="just">
              <a:lnSpc>
                <a:spcPct val="100000"/>
              </a:lnSpc>
              <a:spcBef>
                <a:spcPts val="200"/>
              </a:spcBef>
              <a:spcAft>
                <a:spcPts val="0"/>
              </a:spcAft>
              <a:buClr>
                <a:srgbClr val="393939"/>
              </a:buClr>
              <a:buSzPts val="1200"/>
              <a:buFont typeface="Georgia"/>
              <a:buChar char="●"/>
            </a:pPr>
            <a:r>
              <a:rPr b="0" i="1" lang="en" sz="1200" u="none" cap="none" strike="noStrike">
                <a:solidFill>
                  <a:srgbClr val="393939"/>
                </a:solidFill>
                <a:highlight>
                  <a:srgbClr val="FFFFFF"/>
                </a:highlight>
                <a:latin typeface="Georgia"/>
                <a:ea typeface="Georgia"/>
                <a:cs typeface="Georgia"/>
                <a:sym typeface="Georgia"/>
              </a:rPr>
              <a:t>One to Many</a:t>
            </a:r>
            <a:endParaRPr b="0" i="1" sz="1200" u="none" cap="none" strike="noStrike">
              <a:solidFill>
                <a:srgbClr val="393939"/>
              </a:solidFill>
              <a:highlight>
                <a:srgbClr val="FFFFFF"/>
              </a:highlight>
              <a:latin typeface="Georgia"/>
              <a:ea typeface="Georgia"/>
              <a:cs typeface="Georgia"/>
              <a:sym typeface="Georgia"/>
            </a:endParaRPr>
          </a:p>
          <a:p>
            <a:pPr indent="-304800" lvl="0" marL="457200" marR="0" rtl="0" algn="just">
              <a:lnSpc>
                <a:spcPct val="115000"/>
              </a:lnSpc>
              <a:spcBef>
                <a:spcPts val="200"/>
              </a:spcBef>
              <a:spcAft>
                <a:spcPts val="0"/>
              </a:spcAft>
              <a:buClr>
                <a:srgbClr val="393939"/>
              </a:buClr>
              <a:buSzPts val="1200"/>
              <a:buFont typeface="Georgia"/>
              <a:buChar char="●"/>
            </a:pPr>
            <a:r>
              <a:rPr b="0" i="1" lang="en" sz="1200" u="none" cap="none" strike="noStrike">
                <a:solidFill>
                  <a:srgbClr val="393939"/>
                </a:solidFill>
                <a:highlight>
                  <a:srgbClr val="FFFFFF"/>
                </a:highlight>
                <a:latin typeface="Georgia"/>
                <a:ea typeface="Georgia"/>
                <a:cs typeface="Georgia"/>
                <a:sym typeface="Georgia"/>
              </a:rPr>
              <a:t>Many to Many</a:t>
            </a:r>
            <a:endParaRPr b="0" i="1" sz="1200" u="none" cap="none" strike="noStrike">
              <a:solidFill>
                <a:srgbClr val="393939"/>
              </a:solidFill>
              <a:highlight>
                <a:srgbClr val="FFFFFF"/>
              </a:highlight>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